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7" r:id="rId5"/>
    <p:sldId id="258" r:id="rId6"/>
    <p:sldId id="259" r:id="rId7"/>
    <p:sldId id="260" r:id="rId8"/>
    <p:sldId id="261" r:id="rId9"/>
    <p:sldId id="262" r:id="rId10"/>
    <p:sldId id="263" r:id="rId11"/>
    <p:sldId id="264" r:id="rId12"/>
    <p:sldId id="265" r:id="rId13"/>
    <p:sldId id="266" r:id="rId14"/>
    <p:sldId id="267" r:id="rId15"/>
    <p:sldId id="270" r:id="rId16"/>
    <p:sldId id="271" r:id="rId17"/>
    <p:sldId id="273" r:id="rId18"/>
    <p:sldId id="274" r:id="rId19"/>
    <p:sldId id="275" r:id="rId20"/>
    <p:sldId id="276" r:id="rId21"/>
    <p:sldId id="277" r:id="rId22"/>
    <p:sldId id="278" r:id="rId23"/>
    <p:sldId id="279" r:id="rId24"/>
    <p:sldId id="281" r:id="rId25"/>
    <p:sldId id="280" r:id="rId26"/>
    <p:sldId id="282" r:id="rId27"/>
    <p:sldId id="28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0613" autoAdjust="0"/>
  </p:normalViewPr>
  <p:slideViewPr>
    <p:cSldViewPr snapToGrid="0">
      <p:cViewPr varScale="1">
        <p:scale>
          <a:sx n="149" d="100"/>
          <a:sy n="149" d="100"/>
        </p:scale>
        <p:origin x="19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Inglis" userId="0f6609d9-e5a9-413b-9d53-82af9a76d4a8" providerId="ADAL" clId="{5E3C3415-796E-4BF9-B8A3-908EC9CCC242}"/>
    <pc:docChg chg="delSld">
      <pc:chgData name="David Inglis" userId="0f6609d9-e5a9-413b-9d53-82af9a76d4a8" providerId="ADAL" clId="{5E3C3415-796E-4BF9-B8A3-908EC9CCC242}" dt="2021-06-21T06:53:13.553" v="0" actId="2696"/>
      <pc:docMkLst>
        <pc:docMk/>
      </pc:docMkLst>
      <pc:sldChg chg="del">
        <pc:chgData name="David Inglis" userId="0f6609d9-e5a9-413b-9d53-82af9a76d4a8" providerId="ADAL" clId="{5E3C3415-796E-4BF9-B8A3-908EC9CCC242}" dt="2021-06-21T06:53:13.553" v="0" actId="2696"/>
        <pc:sldMkLst>
          <pc:docMk/>
          <pc:sldMk cId="3244550228"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82C37-972C-4C61-8480-D33C86EB5457}" type="datetimeFigureOut">
              <a:rPr lang="en-US" smtClean="0"/>
              <a:t>6/21/2021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049B5-82C1-4C94-8681-09399F0F1CEA}" type="slidenum">
              <a:rPr lang="en-US" smtClean="0"/>
              <a:t>‹#›</a:t>
            </a:fld>
            <a:endParaRPr lang="en-US"/>
          </a:p>
        </p:txBody>
      </p:sp>
    </p:spTree>
    <p:extLst>
      <p:ext uri="{BB962C8B-B14F-4D97-AF65-F5344CB8AC3E}">
        <p14:creationId xmlns:p14="http://schemas.microsoft.com/office/powerpoint/2010/main" val="1764449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View datasheet</a:t>
            </a:r>
            <a:endParaRPr lang="en-US" dirty="0"/>
          </a:p>
        </p:txBody>
      </p:sp>
      <p:sp>
        <p:nvSpPr>
          <p:cNvPr id="4" name="Slide Number Placeholder 3"/>
          <p:cNvSpPr>
            <a:spLocks noGrp="1"/>
          </p:cNvSpPr>
          <p:nvPr>
            <p:ph type="sldNum" sz="quarter" idx="10"/>
          </p:nvPr>
        </p:nvSpPr>
        <p:spPr/>
        <p:txBody>
          <a:bodyPr/>
          <a:lstStyle/>
          <a:p>
            <a:fld id="{B0C049B5-82C1-4C94-8681-09399F0F1CEA}" type="slidenum">
              <a:rPr lang="en-US" smtClean="0"/>
              <a:t>4</a:t>
            </a:fld>
            <a:endParaRPr lang="en-US"/>
          </a:p>
        </p:txBody>
      </p:sp>
    </p:spTree>
    <p:extLst>
      <p:ext uri="{BB962C8B-B14F-4D97-AF65-F5344CB8AC3E}">
        <p14:creationId xmlns:p14="http://schemas.microsoft.com/office/powerpoint/2010/main" val="1532881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OSRAM grey phototransistor</a:t>
            </a:r>
            <a:r>
              <a:rPr lang="en-US" baseline="0" dirty="0"/>
              <a:t> data sheet</a:t>
            </a:r>
          </a:p>
          <a:p>
            <a:r>
              <a:rPr lang="en-US" dirty="0"/>
              <a:t>See </a:t>
            </a:r>
            <a:r>
              <a:rPr lang="en-US" dirty="0" err="1"/>
              <a:t>CdS</a:t>
            </a:r>
            <a:r>
              <a:rPr lang="en-US" dirty="0"/>
              <a:t> data sheet</a:t>
            </a:r>
          </a:p>
        </p:txBody>
      </p:sp>
      <p:sp>
        <p:nvSpPr>
          <p:cNvPr id="4" name="Slide Number Placeholder 3"/>
          <p:cNvSpPr>
            <a:spLocks noGrp="1"/>
          </p:cNvSpPr>
          <p:nvPr>
            <p:ph type="sldNum" sz="quarter" idx="10"/>
          </p:nvPr>
        </p:nvSpPr>
        <p:spPr/>
        <p:txBody>
          <a:bodyPr/>
          <a:lstStyle/>
          <a:p>
            <a:fld id="{8E8E0FFC-363E-3745-9903-360FBB36F5C1}" type="slidenum">
              <a:rPr lang="en-US" smtClean="0"/>
              <a:t>21</a:t>
            </a:fld>
            <a:endParaRPr lang="en-US"/>
          </a:p>
        </p:txBody>
      </p:sp>
    </p:spTree>
    <p:extLst>
      <p:ext uri="{BB962C8B-B14F-4D97-AF65-F5344CB8AC3E}">
        <p14:creationId xmlns:p14="http://schemas.microsoft.com/office/powerpoint/2010/main" val="2465921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to how to use it. Draw example circuit</a:t>
            </a:r>
          </a:p>
        </p:txBody>
      </p:sp>
      <p:sp>
        <p:nvSpPr>
          <p:cNvPr id="4" name="Slide Number Placeholder 3"/>
          <p:cNvSpPr>
            <a:spLocks noGrp="1"/>
          </p:cNvSpPr>
          <p:nvPr>
            <p:ph type="sldNum" sz="quarter" idx="10"/>
          </p:nvPr>
        </p:nvSpPr>
        <p:spPr/>
        <p:txBody>
          <a:bodyPr/>
          <a:lstStyle/>
          <a:p>
            <a:fld id="{895BDCB5-1145-2F4B-ACA9-EC943887CEAA}" type="slidenum">
              <a:rPr lang="en-US" smtClean="0"/>
              <a:t>22</a:t>
            </a:fld>
            <a:endParaRPr lang="en-US"/>
          </a:p>
        </p:txBody>
      </p:sp>
    </p:spTree>
    <p:extLst>
      <p:ext uri="{BB962C8B-B14F-4D97-AF65-F5344CB8AC3E}">
        <p14:creationId xmlns:p14="http://schemas.microsoft.com/office/powerpoint/2010/main" val="434208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C049B5-82C1-4C94-8681-09399F0F1CEA}" type="slidenum">
              <a:rPr lang="en-US" smtClean="0"/>
              <a:t>5</a:t>
            </a:fld>
            <a:endParaRPr lang="en-US"/>
          </a:p>
        </p:txBody>
      </p:sp>
    </p:spTree>
    <p:extLst>
      <p:ext uri="{BB962C8B-B14F-4D97-AF65-F5344CB8AC3E}">
        <p14:creationId xmlns:p14="http://schemas.microsoft.com/office/powerpoint/2010/main" val="997689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err="1"/>
              <a:t>arduino</a:t>
            </a:r>
            <a:r>
              <a:rPr lang="en-US" dirty="0"/>
              <a:t> tachometer example, plus talk about </a:t>
            </a:r>
            <a:r>
              <a:rPr lang="en-US" dirty="0" err="1"/>
              <a:t>arduino’s</a:t>
            </a:r>
            <a:r>
              <a:rPr lang="en-US" dirty="0"/>
              <a:t> in lab.</a:t>
            </a:r>
          </a:p>
        </p:txBody>
      </p:sp>
      <p:sp>
        <p:nvSpPr>
          <p:cNvPr id="4" name="Slide Number Placeholder 3"/>
          <p:cNvSpPr>
            <a:spLocks noGrp="1"/>
          </p:cNvSpPr>
          <p:nvPr>
            <p:ph type="sldNum" sz="quarter" idx="10"/>
          </p:nvPr>
        </p:nvSpPr>
        <p:spPr/>
        <p:txBody>
          <a:bodyPr/>
          <a:lstStyle/>
          <a:p>
            <a:fld id="{8E8E0FFC-363E-3745-9903-360FBB36F5C1}" type="slidenum">
              <a:rPr lang="en-US" smtClean="0"/>
              <a:t>6</a:t>
            </a:fld>
            <a:endParaRPr lang="en-US"/>
          </a:p>
        </p:txBody>
      </p:sp>
    </p:spTree>
    <p:extLst>
      <p:ext uri="{BB962C8B-B14F-4D97-AF65-F5344CB8AC3E}">
        <p14:creationId xmlns:p14="http://schemas.microsoft.com/office/powerpoint/2010/main" val="1170152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trying to count button pushes without </a:t>
            </a:r>
            <a:r>
              <a:rPr lang="en-US" dirty="0" err="1"/>
              <a:t>debounce</a:t>
            </a:r>
            <a:r>
              <a:rPr lang="en-US" dirty="0"/>
              <a:t>.</a:t>
            </a:r>
          </a:p>
        </p:txBody>
      </p:sp>
      <p:sp>
        <p:nvSpPr>
          <p:cNvPr id="4" name="Slide Number Placeholder 3"/>
          <p:cNvSpPr>
            <a:spLocks noGrp="1"/>
          </p:cNvSpPr>
          <p:nvPr>
            <p:ph type="sldNum" sz="quarter" idx="10"/>
          </p:nvPr>
        </p:nvSpPr>
        <p:spPr/>
        <p:txBody>
          <a:bodyPr/>
          <a:lstStyle/>
          <a:p>
            <a:fld id="{8E8E0FFC-363E-3745-9903-360FBB36F5C1}" type="slidenum">
              <a:rPr lang="en-US" smtClean="0"/>
              <a:t>7</a:t>
            </a:fld>
            <a:endParaRPr lang="en-US"/>
          </a:p>
        </p:txBody>
      </p:sp>
    </p:spTree>
    <p:extLst>
      <p:ext uri="{BB962C8B-B14F-4D97-AF65-F5344CB8AC3E}">
        <p14:creationId xmlns:p14="http://schemas.microsoft.com/office/powerpoint/2010/main" val="1026022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http://</a:t>
            </a:r>
            <a:r>
              <a:rPr lang="en-US" dirty="0" err="1"/>
              <a:t>video_demos.colostate.edu</a:t>
            </a:r>
            <a:r>
              <a:rPr lang="en-US" dirty="0"/>
              <a:t>/mechatronics/</a:t>
            </a:r>
            <a:r>
              <a:rPr lang="en-US" dirty="0" err="1"/>
              <a:t>magnetostrictive_sensor.wmv</a:t>
            </a:r>
            <a:endParaRPr lang="en-US" dirty="0"/>
          </a:p>
        </p:txBody>
      </p:sp>
      <p:sp>
        <p:nvSpPr>
          <p:cNvPr id="4" name="Slide Number Placeholder 3"/>
          <p:cNvSpPr>
            <a:spLocks noGrp="1"/>
          </p:cNvSpPr>
          <p:nvPr>
            <p:ph type="sldNum" sz="quarter" idx="10"/>
          </p:nvPr>
        </p:nvSpPr>
        <p:spPr/>
        <p:txBody>
          <a:bodyPr/>
          <a:lstStyle/>
          <a:p>
            <a:fld id="{C099CBB0-56F1-6049-A786-E1C79A541324}" type="slidenum">
              <a:rPr lang="en-US" smtClean="0"/>
              <a:t>8</a:t>
            </a:fld>
            <a:endParaRPr lang="en-US"/>
          </a:p>
        </p:txBody>
      </p:sp>
    </p:spTree>
    <p:extLst>
      <p:ext uri="{BB962C8B-B14F-4D97-AF65-F5344CB8AC3E}">
        <p14:creationId xmlns:p14="http://schemas.microsoft.com/office/powerpoint/2010/main" val="190023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r>
              <a:rPr lang="en-US" baseline="0" dirty="0"/>
              <a:t> item 9.7: When a robotic arm with absolute encoders on its joints is powered up, the robot knows exactly where its links are relative to its base. If the absolute encoders were replaced with incremental encoders, would this remain true? If not, how would the robot establish a home or zero reference position for the arm?</a:t>
            </a:r>
            <a:endParaRPr lang="en-US" dirty="0"/>
          </a:p>
        </p:txBody>
      </p:sp>
      <p:sp>
        <p:nvSpPr>
          <p:cNvPr id="4" name="Slide Number Placeholder 3"/>
          <p:cNvSpPr>
            <a:spLocks noGrp="1"/>
          </p:cNvSpPr>
          <p:nvPr>
            <p:ph type="sldNum" sz="quarter" idx="10"/>
          </p:nvPr>
        </p:nvSpPr>
        <p:spPr/>
        <p:txBody>
          <a:bodyPr/>
          <a:lstStyle/>
          <a:p>
            <a:fld id="{8E8E0FFC-363E-3745-9903-360FBB36F5C1}" type="slidenum">
              <a:rPr lang="en-US" smtClean="0"/>
              <a:t>10</a:t>
            </a:fld>
            <a:endParaRPr lang="en-US"/>
          </a:p>
        </p:txBody>
      </p:sp>
    </p:spTree>
    <p:extLst>
      <p:ext uri="{BB962C8B-B14F-4D97-AF65-F5344CB8AC3E}">
        <p14:creationId xmlns:p14="http://schemas.microsoft.com/office/powerpoint/2010/main" val="7991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ASIC: application specific integrated circuit</a:t>
            </a:r>
            <a:endParaRPr lang="en-US" dirty="0"/>
          </a:p>
        </p:txBody>
      </p:sp>
      <p:sp>
        <p:nvSpPr>
          <p:cNvPr id="4" name="Slide Number Placeholder 3"/>
          <p:cNvSpPr>
            <a:spLocks noGrp="1"/>
          </p:cNvSpPr>
          <p:nvPr>
            <p:ph type="sldNum" sz="quarter" idx="10"/>
          </p:nvPr>
        </p:nvSpPr>
        <p:spPr/>
        <p:txBody>
          <a:bodyPr/>
          <a:lstStyle/>
          <a:p>
            <a:fld id="{B0C049B5-82C1-4C94-8681-09399F0F1CEA}" type="slidenum">
              <a:rPr lang="en-US" smtClean="0"/>
              <a:t>13</a:t>
            </a:fld>
            <a:endParaRPr lang="en-US"/>
          </a:p>
        </p:txBody>
      </p:sp>
    </p:spTree>
    <p:extLst>
      <p:ext uri="{BB962C8B-B14F-4D97-AF65-F5344CB8AC3E}">
        <p14:creationId xmlns:p14="http://schemas.microsoft.com/office/powerpoint/2010/main" val="262829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TMP 34-35-36 data sheet.</a:t>
            </a:r>
          </a:p>
          <a:p>
            <a:r>
              <a:rPr lang="en-US" dirty="0"/>
              <a:t>What is the output voltage range?</a:t>
            </a:r>
          </a:p>
        </p:txBody>
      </p:sp>
      <p:sp>
        <p:nvSpPr>
          <p:cNvPr id="4" name="Slide Number Placeholder 3"/>
          <p:cNvSpPr>
            <a:spLocks noGrp="1"/>
          </p:cNvSpPr>
          <p:nvPr>
            <p:ph type="sldNum" sz="quarter" idx="10"/>
          </p:nvPr>
        </p:nvSpPr>
        <p:spPr/>
        <p:txBody>
          <a:bodyPr/>
          <a:lstStyle/>
          <a:p>
            <a:fld id="{8E8E0FFC-363E-3745-9903-360FBB36F5C1}" type="slidenum">
              <a:rPr lang="en-US" smtClean="0"/>
              <a:t>19</a:t>
            </a:fld>
            <a:endParaRPr lang="en-US"/>
          </a:p>
        </p:txBody>
      </p:sp>
    </p:spTree>
    <p:extLst>
      <p:ext uri="{BB962C8B-B14F-4D97-AF65-F5344CB8AC3E}">
        <p14:creationId xmlns:p14="http://schemas.microsoft.com/office/powerpoint/2010/main" val="26272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Thermocouple data sheets. Many</a:t>
            </a:r>
            <a:r>
              <a:rPr lang="en-US" baseline="0" dirty="0"/>
              <a:t> standard types. Interchangeable with readers.</a:t>
            </a:r>
            <a:endParaRPr lang="en-US" dirty="0"/>
          </a:p>
        </p:txBody>
      </p:sp>
      <p:sp>
        <p:nvSpPr>
          <p:cNvPr id="4" name="Slide Number Placeholder 3"/>
          <p:cNvSpPr>
            <a:spLocks noGrp="1"/>
          </p:cNvSpPr>
          <p:nvPr>
            <p:ph type="sldNum" sz="quarter" idx="10"/>
          </p:nvPr>
        </p:nvSpPr>
        <p:spPr/>
        <p:txBody>
          <a:bodyPr/>
          <a:lstStyle/>
          <a:p>
            <a:fld id="{8E8E0FFC-363E-3745-9903-360FBB36F5C1}" type="slidenum">
              <a:rPr lang="en-US" smtClean="0"/>
              <a:t>20</a:t>
            </a:fld>
            <a:endParaRPr lang="en-US"/>
          </a:p>
        </p:txBody>
      </p:sp>
    </p:spTree>
    <p:extLst>
      <p:ext uri="{BB962C8B-B14F-4D97-AF65-F5344CB8AC3E}">
        <p14:creationId xmlns:p14="http://schemas.microsoft.com/office/powerpoint/2010/main" val="3480958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1ECF66-19CC-4AAB-9624-0D72C2A05B37}"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B814B-0327-422D-9645-8C3B4459BAA8}" type="slidenum">
              <a:rPr lang="en-US" smtClean="0"/>
              <a:t>‹#›</a:t>
            </a:fld>
            <a:endParaRPr lang="en-US"/>
          </a:p>
        </p:txBody>
      </p:sp>
    </p:spTree>
    <p:extLst>
      <p:ext uri="{BB962C8B-B14F-4D97-AF65-F5344CB8AC3E}">
        <p14:creationId xmlns:p14="http://schemas.microsoft.com/office/powerpoint/2010/main" val="687800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1ECF66-19CC-4AAB-9624-0D72C2A05B37}"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B814B-0327-422D-9645-8C3B4459BAA8}" type="slidenum">
              <a:rPr lang="en-US" smtClean="0"/>
              <a:t>‹#›</a:t>
            </a:fld>
            <a:endParaRPr lang="en-US"/>
          </a:p>
        </p:txBody>
      </p:sp>
    </p:spTree>
    <p:extLst>
      <p:ext uri="{BB962C8B-B14F-4D97-AF65-F5344CB8AC3E}">
        <p14:creationId xmlns:p14="http://schemas.microsoft.com/office/powerpoint/2010/main" val="132218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1ECF66-19CC-4AAB-9624-0D72C2A05B37}"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B814B-0327-422D-9645-8C3B4459BAA8}" type="slidenum">
              <a:rPr lang="en-US" smtClean="0"/>
              <a:t>‹#›</a:t>
            </a:fld>
            <a:endParaRPr lang="en-US"/>
          </a:p>
        </p:txBody>
      </p:sp>
    </p:spTree>
    <p:extLst>
      <p:ext uri="{BB962C8B-B14F-4D97-AF65-F5344CB8AC3E}">
        <p14:creationId xmlns:p14="http://schemas.microsoft.com/office/powerpoint/2010/main" val="1134267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1ECF66-19CC-4AAB-9624-0D72C2A05B37}"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B814B-0327-422D-9645-8C3B4459BAA8}" type="slidenum">
              <a:rPr lang="en-US" smtClean="0"/>
              <a:t>‹#›</a:t>
            </a:fld>
            <a:endParaRPr lang="en-US"/>
          </a:p>
        </p:txBody>
      </p:sp>
    </p:spTree>
    <p:extLst>
      <p:ext uri="{BB962C8B-B14F-4D97-AF65-F5344CB8AC3E}">
        <p14:creationId xmlns:p14="http://schemas.microsoft.com/office/powerpoint/2010/main" val="833896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C1ECF66-19CC-4AAB-9624-0D72C2A05B37}"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B814B-0327-422D-9645-8C3B4459BAA8}" type="slidenum">
              <a:rPr lang="en-US" smtClean="0"/>
              <a:t>‹#›</a:t>
            </a:fld>
            <a:endParaRPr lang="en-US"/>
          </a:p>
        </p:txBody>
      </p:sp>
    </p:spTree>
    <p:extLst>
      <p:ext uri="{BB962C8B-B14F-4D97-AF65-F5344CB8AC3E}">
        <p14:creationId xmlns:p14="http://schemas.microsoft.com/office/powerpoint/2010/main" val="109653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1ECF66-19CC-4AAB-9624-0D72C2A05B37}" type="datetimeFigureOut">
              <a:rPr lang="en-US" smtClean="0"/>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B814B-0327-422D-9645-8C3B4459BAA8}" type="slidenum">
              <a:rPr lang="en-US" smtClean="0"/>
              <a:t>‹#›</a:t>
            </a:fld>
            <a:endParaRPr lang="en-US"/>
          </a:p>
        </p:txBody>
      </p:sp>
    </p:spTree>
    <p:extLst>
      <p:ext uri="{BB962C8B-B14F-4D97-AF65-F5344CB8AC3E}">
        <p14:creationId xmlns:p14="http://schemas.microsoft.com/office/powerpoint/2010/main" val="267553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1ECF66-19CC-4AAB-9624-0D72C2A05B37}" type="datetimeFigureOut">
              <a:rPr lang="en-US" smtClean="0"/>
              <a:t>6/21/2021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B814B-0327-422D-9645-8C3B4459BAA8}" type="slidenum">
              <a:rPr lang="en-US" smtClean="0"/>
              <a:t>‹#›</a:t>
            </a:fld>
            <a:endParaRPr lang="en-US"/>
          </a:p>
        </p:txBody>
      </p:sp>
    </p:spTree>
    <p:extLst>
      <p:ext uri="{BB962C8B-B14F-4D97-AF65-F5344CB8AC3E}">
        <p14:creationId xmlns:p14="http://schemas.microsoft.com/office/powerpoint/2010/main" val="151812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1ECF66-19CC-4AAB-9624-0D72C2A05B37}" type="datetimeFigureOut">
              <a:rPr lang="en-US" smtClean="0"/>
              <a:t>6/21/2021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B814B-0327-422D-9645-8C3B4459BAA8}" type="slidenum">
              <a:rPr lang="en-US" smtClean="0"/>
              <a:t>‹#›</a:t>
            </a:fld>
            <a:endParaRPr lang="en-US"/>
          </a:p>
        </p:txBody>
      </p:sp>
    </p:spTree>
    <p:extLst>
      <p:ext uri="{BB962C8B-B14F-4D97-AF65-F5344CB8AC3E}">
        <p14:creationId xmlns:p14="http://schemas.microsoft.com/office/powerpoint/2010/main" val="2166686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1ECF66-19CC-4AAB-9624-0D72C2A05B37}" type="datetimeFigureOut">
              <a:rPr lang="en-US" smtClean="0"/>
              <a:t>6/21/2021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B814B-0327-422D-9645-8C3B4459BAA8}" type="slidenum">
              <a:rPr lang="en-US" smtClean="0"/>
              <a:t>‹#›</a:t>
            </a:fld>
            <a:endParaRPr lang="en-US"/>
          </a:p>
        </p:txBody>
      </p:sp>
    </p:spTree>
    <p:extLst>
      <p:ext uri="{BB962C8B-B14F-4D97-AF65-F5344CB8AC3E}">
        <p14:creationId xmlns:p14="http://schemas.microsoft.com/office/powerpoint/2010/main" val="2368483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C1ECF66-19CC-4AAB-9624-0D72C2A05B37}" type="datetimeFigureOut">
              <a:rPr lang="en-US" smtClean="0"/>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B814B-0327-422D-9645-8C3B4459BAA8}" type="slidenum">
              <a:rPr lang="en-US" smtClean="0"/>
              <a:t>‹#›</a:t>
            </a:fld>
            <a:endParaRPr lang="en-US"/>
          </a:p>
        </p:txBody>
      </p:sp>
    </p:spTree>
    <p:extLst>
      <p:ext uri="{BB962C8B-B14F-4D97-AF65-F5344CB8AC3E}">
        <p14:creationId xmlns:p14="http://schemas.microsoft.com/office/powerpoint/2010/main" val="372418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C1ECF66-19CC-4AAB-9624-0D72C2A05B37}" type="datetimeFigureOut">
              <a:rPr lang="en-US" smtClean="0"/>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B814B-0327-422D-9645-8C3B4459BAA8}" type="slidenum">
              <a:rPr lang="en-US" smtClean="0"/>
              <a:t>‹#›</a:t>
            </a:fld>
            <a:endParaRPr lang="en-US"/>
          </a:p>
        </p:txBody>
      </p:sp>
    </p:spTree>
    <p:extLst>
      <p:ext uri="{BB962C8B-B14F-4D97-AF65-F5344CB8AC3E}">
        <p14:creationId xmlns:p14="http://schemas.microsoft.com/office/powerpoint/2010/main" val="3642281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1ECF66-19CC-4AAB-9624-0D72C2A05B37}" type="datetimeFigureOut">
              <a:rPr lang="en-US" smtClean="0"/>
              <a:t>6/21/2021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B814B-0327-422D-9645-8C3B4459BAA8}" type="slidenum">
              <a:rPr lang="en-US" smtClean="0"/>
              <a:t>‹#›</a:t>
            </a:fld>
            <a:endParaRPr lang="en-US"/>
          </a:p>
        </p:txBody>
      </p:sp>
    </p:spTree>
    <p:extLst>
      <p:ext uri="{BB962C8B-B14F-4D97-AF65-F5344CB8AC3E}">
        <p14:creationId xmlns:p14="http://schemas.microsoft.com/office/powerpoint/2010/main" val="39626648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hyperlink" Target="http://www.anaheimautomation.com/manuals/forms/encoder-guide.php#sthash.3IiGqGis.dpbs" TargetMode="External"/><Relationship Id="rId2" Type="http://schemas.openxmlformats.org/officeDocument/2006/relationships/hyperlink" Target="http://www.cui.com/product/resource/amt10x.pdf"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wmv"/><Relationship Id="rId1" Type="http://schemas.microsoft.com/office/2007/relationships/media" Target="../media/media8.wmv"/><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5: Sensors</a:t>
            </a:r>
          </a:p>
        </p:txBody>
      </p:sp>
      <p:sp>
        <p:nvSpPr>
          <p:cNvPr id="3" name="Subtitle 2"/>
          <p:cNvSpPr>
            <a:spLocks noGrp="1"/>
          </p:cNvSpPr>
          <p:nvPr>
            <p:ph type="subTitle" idx="1"/>
          </p:nvPr>
        </p:nvSpPr>
        <p:spPr/>
        <p:txBody>
          <a:bodyPr/>
          <a:lstStyle/>
          <a:p>
            <a:r>
              <a:rPr lang="en-US" dirty="0"/>
              <a:t>D Inglis</a:t>
            </a:r>
          </a:p>
          <a:p>
            <a:r>
              <a:rPr lang="en-US" dirty="0" err="1"/>
              <a:t>Alciatore</a:t>
            </a:r>
            <a:r>
              <a:rPr lang="en-US" dirty="0"/>
              <a:t> and </a:t>
            </a:r>
            <a:r>
              <a:rPr lang="en-US" dirty="0" err="1"/>
              <a:t>Histand</a:t>
            </a:r>
            <a:r>
              <a:rPr lang="en-US" dirty="0"/>
              <a:t> text Chapter 9</a:t>
            </a:r>
          </a:p>
        </p:txBody>
      </p:sp>
      <p:pic>
        <p:nvPicPr>
          <p:cNvPr id="4" name="Picture 3"/>
          <p:cNvPicPr>
            <a:picLocks noChangeAspect="1"/>
          </p:cNvPicPr>
          <p:nvPr/>
        </p:nvPicPr>
        <p:blipFill>
          <a:blip r:embed="rId2"/>
          <a:stretch>
            <a:fillRect/>
          </a:stretch>
        </p:blipFill>
        <p:spPr>
          <a:xfrm>
            <a:off x="14431" y="7305"/>
            <a:ext cx="2388124" cy="2388124"/>
          </a:xfrm>
          <a:prstGeom prst="rect">
            <a:avLst/>
          </a:prstGeom>
        </p:spPr>
      </p:pic>
      <p:pic>
        <p:nvPicPr>
          <p:cNvPr id="5" name="Picture 4"/>
          <p:cNvPicPr>
            <a:picLocks noChangeAspect="1"/>
          </p:cNvPicPr>
          <p:nvPr/>
        </p:nvPicPr>
        <p:blipFill>
          <a:blip r:embed="rId3"/>
          <a:stretch>
            <a:fillRect/>
          </a:stretch>
        </p:blipFill>
        <p:spPr>
          <a:xfrm>
            <a:off x="2969329" y="7305"/>
            <a:ext cx="2387600" cy="2387600"/>
          </a:xfrm>
          <a:prstGeom prst="rect">
            <a:avLst/>
          </a:prstGeom>
        </p:spPr>
      </p:pic>
      <p:pic>
        <p:nvPicPr>
          <p:cNvPr id="6" name="Picture 5"/>
          <p:cNvPicPr>
            <a:picLocks noChangeAspect="1"/>
          </p:cNvPicPr>
          <p:nvPr/>
        </p:nvPicPr>
        <p:blipFill>
          <a:blip r:embed="rId4"/>
          <a:stretch>
            <a:fillRect/>
          </a:stretch>
        </p:blipFill>
        <p:spPr>
          <a:xfrm>
            <a:off x="6749094" y="0"/>
            <a:ext cx="2394905" cy="2394905"/>
          </a:xfrm>
          <a:prstGeom prst="rect">
            <a:avLst/>
          </a:prstGeom>
        </p:spPr>
      </p:pic>
      <p:sp>
        <p:nvSpPr>
          <p:cNvPr id="7" name="Slide Number Placeholder 6"/>
          <p:cNvSpPr>
            <a:spLocks noGrp="1"/>
          </p:cNvSpPr>
          <p:nvPr>
            <p:ph type="sldNum" sz="quarter" idx="12"/>
          </p:nvPr>
        </p:nvSpPr>
        <p:spPr/>
        <p:txBody>
          <a:bodyPr/>
          <a:lstStyle/>
          <a:p>
            <a:fld id="{E8C57B96-22BB-7B44-9A75-E04E45B6390F}" type="slidenum">
              <a:rPr lang="en-US" smtClean="0"/>
              <a:t>1</a:t>
            </a:fld>
            <a:endParaRPr lang="en-US"/>
          </a:p>
        </p:txBody>
      </p:sp>
    </p:spTree>
    <p:extLst>
      <p:ext uri="{BB962C8B-B14F-4D97-AF65-F5344CB8AC3E}">
        <p14:creationId xmlns:p14="http://schemas.microsoft.com/office/powerpoint/2010/main" val="35258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30" y="14892"/>
            <a:ext cx="3713431" cy="1774465"/>
          </a:xfrm>
        </p:spPr>
        <p:txBody>
          <a:bodyPr/>
          <a:lstStyle/>
          <a:p>
            <a:r>
              <a:rPr lang="en-US" dirty="0"/>
              <a:t>Absolute </a:t>
            </a:r>
            <a:r>
              <a:rPr lang="en-US" dirty="0" err="1"/>
              <a:t>vs</a:t>
            </a:r>
            <a:r>
              <a:rPr lang="en-US" dirty="0"/>
              <a:t> Relative</a:t>
            </a:r>
          </a:p>
        </p:txBody>
      </p:sp>
      <p:sp>
        <p:nvSpPr>
          <p:cNvPr id="3" name="Content Placeholder 2"/>
          <p:cNvSpPr>
            <a:spLocks noGrp="1"/>
          </p:cNvSpPr>
          <p:nvPr>
            <p:ph idx="1"/>
          </p:nvPr>
        </p:nvSpPr>
        <p:spPr>
          <a:xfrm>
            <a:off x="457200" y="1600201"/>
            <a:ext cx="3554687" cy="2209799"/>
          </a:xfrm>
        </p:spPr>
        <p:txBody>
          <a:bodyPr>
            <a:normAutofit fontScale="92500"/>
          </a:bodyPr>
          <a:lstStyle/>
          <a:p>
            <a:pPr marL="0" indent="0">
              <a:buNone/>
            </a:pPr>
            <a:r>
              <a:rPr lang="en-US" dirty="0"/>
              <a:t>This relative encoder has offset tracks to give immediate directional information. Also has an index to count rotations.</a:t>
            </a:r>
          </a:p>
        </p:txBody>
      </p:sp>
      <p:pic>
        <p:nvPicPr>
          <p:cNvPr id="4" name="Picture 3"/>
          <p:cNvPicPr>
            <a:picLocks noChangeAspect="1"/>
          </p:cNvPicPr>
          <p:nvPr/>
        </p:nvPicPr>
        <p:blipFill>
          <a:blip r:embed="rId5"/>
          <a:stretch>
            <a:fillRect/>
          </a:stretch>
        </p:blipFill>
        <p:spPr>
          <a:xfrm>
            <a:off x="3893861" y="274638"/>
            <a:ext cx="5250139" cy="6583362"/>
          </a:xfrm>
          <a:prstGeom prst="rect">
            <a:avLst/>
          </a:prstGeom>
        </p:spPr>
      </p:pic>
      <p:pic>
        <p:nvPicPr>
          <p:cNvPr id="5" name="robot_encoder_component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2019" y="3680130"/>
            <a:ext cx="4064000" cy="3048000"/>
          </a:xfrm>
          <a:prstGeom prst="rect">
            <a:avLst/>
          </a:prstGeom>
        </p:spPr>
      </p:pic>
      <p:sp>
        <p:nvSpPr>
          <p:cNvPr id="6" name="Slide Number Placeholder 5"/>
          <p:cNvSpPr>
            <a:spLocks noGrp="1"/>
          </p:cNvSpPr>
          <p:nvPr>
            <p:ph type="sldNum" sz="quarter" idx="12"/>
          </p:nvPr>
        </p:nvSpPr>
        <p:spPr/>
        <p:txBody>
          <a:bodyPr/>
          <a:lstStyle/>
          <a:p>
            <a:fld id="{E8C57B96-22BB-7B44-9A75-E04E45B6390F}" type="slidenum">
              <a:rPr lang="en-US" smtClean="0"/>
              <a:t>10</a:t>
            </a:fld>
            <a:endParaRPr lang="en-US"/>
          </a:p>
        </p:txBody>
      </p:sp>
    </p:spTree>
    <p:extLst>
      <p:ext uri="{BB962C8B-B14F-4D97-AF65-F5344CB8AC3E}">
        <p14:creationId xmlns:p14="http://schemas.microsoft.com/office/powerpoint/2010/main" val="20986907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Magnetic and Capacitive </a:t>
            </a:r>
            <a:br>
              <a:rPr lang="en-US" dirty="0"/>
            </a:br>
            <a:r>
              <a:rPr lang="en-US" dirty="0"/>
              <a:t>Shaft encoders</a:t>
            </a:r>
          </a:p>
        </p:txBody>
      </p:sp>
      <p:sp>
        <p:nvSpPr>
          <p:cNvPr id="3" name="Content Placeholder 2"/>
          <p:cNvSpPr>
            <a:spLocks noGrp="1"/>
          </p:cNvSpPr>
          <p:nvPr>
            <p:ph idx="1"/>
          </p:nvPr>
        </p:nvSpPr>
        <p:spPr>
          <a:xfrm>
            <a:off x="457200" y="1600200"/>
            <a:ext cx="5130800" cy="4525963"/>
          </a:xfrm>
        </p:spPr>
        <p:txBody>
          <a:bodyPr>
            <a:normAutofit fontScale="92500" lnSpcReduction="10000"/>
          </a:bodyPr>
          <a:lstStyle/>
          <a:p>
            <a:r>
              <a:rPr lang="en-US" sz="2400" dirty="0"/>
              <a:t>Matrix Motor example as used by NI ARC team.</a:t>
            </a:r>
          </a:p>
          <a:p>
            <a:endParaRPr lang="en-US" sz="2400" dirty="0"/>
          </a:p>
          <a:p>
            <a:endParaRPr lang="en-US" sz="2400" dirty="0"/>
          </a:p>
          <a:p>
            <a:pPr marL="0" indent="0">
              <a:buNone/>
            </a:pPr>
            <a:endParaRPr lang="en-US" sz="2400" dirty="0"/>
          </a:p>
          <a:p>
            <a:r>
              <a:rPr lang="en-US" sz="2400" dirty="0"/>
              <a:t>AMT10X as use on CNC: </a:t>
            </a:r>
            <a:r>
              <a:rPr lang="en-AU" sz="2400" dirty="0">
                <a:hlinkClick r:id="rId2"/>
              </a:rPr>
              <a:t>http://</a:t>
            </a:r>
            <a:r>
              <a:rPr lang="en-AU" sz="2400" dirty="0" err="1">
                <a:hlinkClick r:id="rId2"/>
              </a:rPr>
              <a:t>www.cui.com</a:t>
            </a:r>
            <a:r>
              <a:rPr lang="en-AU" sz="2400" dirty="0">
                <a:hlinkClick r:id="rId2"/>
              </a:rPr>
              <a:t>/product/resource/amt10x.pdf</a:t>
            </a:r>
            <a:endParaRPr lang="en-AU" sz="2400" dirty="0"/>
          </a:p>
          <a:p>
            <a:endParaRPr lang="en-US" sz="2400" dirty="0"/>
          </a:p>
          <a:p>
            <a:r>
              <a:rPr lang="en-US" sz="2400" dirty="0"/>
              <a:t>Also see: </a:t>
            </a:r>
            <a:r>
              <a:rPr lang="en-US" sz="2400" dirty="0">
                <a:hlinkClick r:id="rId3"/>
              </a:rPr>
              <a:t>http://www.anaheimautomation.com/manuals/forms/encoder-guide.php - sthash.3IiGqGis.dpbs</a:t>
            </a:r>
            <a:endParaRPr lang="en-US" sz="2400" dirty="0"/>
          </a:p>
          <a:p>
            <a:pPr marL="0" indent="0">
              <a:buNone/>
            </a:pPr>
            <a:endParaRPr lang="en-US" sz="2400" dirty="0"/>
          </a:p>
        </p:txBody>
      </p:sp>
      <p:pic>
        <p:nvPicPr>
          <p:cNvPr id="4" name="Picture 3" descr="Screen Shot 2014-08-11 at 1.47.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4241800"/>
            <a:ext cx="3556000" cy="2616200"/>
          </a:xfrm>
          <a:prstGeom prst="rect">
            <a:avLst/>
          </a:prstGeom>
        </p:spPr>
      </p:pic>
      <p:pic>
        <p:nvPicPr>
          <p:cNvPr id="5" name="Picture 4"/>
          <p:cNvPicPr>
            <a:picLocks noChangeAspect="1"/>
          </p:cNvPicPr>
          <p:nvPr/>
        </p:nvPicPr>
        <p:blipFill>
          <a:blip r:embed="rId5"/>
          <a:stretch>
            <a:fillRect/>
          </a:stretch>
        </p:blipFill>
        <p:spPr>
          <a:xfrm>
            <a:off x="5929795" y="1977017"/>
            <a:ext cx="3048000" cy="2044700"/>
          </a:xfrm>
          <a:prstGeom prst="rect">
            <a:avLst/>
          </a:prstGeom>
        </p:spPr>
      </p:pic>
      <p:sp>
        <p:nvSpPr>
          <p:cNvPr id="6" name="Slide Number Placeholder 5"/>
          <p:cNvSpPr>
            <a:spLocks noGrp="1"/>
          </p:cNvSpPr>
          <p:nvPr>
            <p:ph type="sldNum" sz="quarter" idx="12"/>
          </p:nvPr>
        </p:nvSpPr>
        <p:spPr/>
        <p:txBody>
          <a:bodyPr/>
          <a:lstStyle/>
          <a:p>
            <a:fld id="{E8C57B96-22BB-7B44-9A75-E04E45B6390F}" type="slidenum">
              <a:rPr lang="en-US" smtClean="0"/>
              <a:t>11</a:t>
            </a:fld>
            <a:endParaRPr lang="en-US"/>
          </a:p>
        </p:txBody>
      </p:sp>
    </p:spTree>
    <p:extLst>
      <p:ext uri="{BB962C8B-B14F-4D97-AF65-F5344CB8AC3E}">
        <p14:creationId xmlns:p14="http://schemas.microsoft.com/office/powerpoint/2010/main" val="1056951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Accelerometers </a:t>
            </a:r>
            <a:r>
              <a:rPr lang="en-US" dirty="0" err="1"/>
              <a:t>vs</a:t>
            </a:r>
            <a:r>
              <a:rPr lang="en-US" dirty="0"/>
              <a:t> Gyroscopes</a:t>
            </a:r>
          </a:p>
        </p:txBody>
      </p:sp>
      <p:sp>
        <p:nvSpPr>
          <p:cNvPr id="3" name="Content Placeholder 2"/>
          <p:cNvSpPr>
            <a:spLocks noGrp="1"/>
          </p:cNvSpPr>
          <p:nvPr>
            <p:ph idx="1"/>
          </p:nvPr>
        </p:nvSpPr>
        <p:spPr>
          <a:xfrm>
            <a:off x="457200" y="1600200"/>
            <a:ext cx="8229600" cy="4732867"/>
          </a:xfrm>
        </p:spPr>
        <p:txBody>
          <a:bodyPr>
            <a:normAutofit/>
          </a:bodyPr>
          <a:lstStyle/>
          <a:p>
            <a:r>
              <a:rPr lang="en-US" dirty="0"/>
              <a:t>Modern ones are tiny vibrating pieces of silicon or other crystal.</a:t>
            </a:r>
          </a:p>
          <a:p>
            <a:r>
              <a:rPr lang="en-US" dirty="0"/>
              <a:t>Accelerometer measures change in speed. Accelerometers also measure gravity.</a:t>
            </a:r>
          </a:p>
          <a:p>
            <a:r>
              <a:rPr lang="en-US" dirty="0"/>
              <a:t>Ideally a gyro measures absolute tilt. Vibrating gyros really measure changes in tilt. To get absolute tilt you need to integrate the small changes.</a:t>
            </a:r>
          </a:p>
          <a:p>
            <a:r>
              <a:rPr lang="en-US" dirty="0"/>
              <a:t>Typically drones and some cell phones have both and use data from both to quickly determine absolute tilt in noisy environments like a vibrating helicopter.</a:t>
            </a:r>
          </a:p>
        </p:txBody>
      </p:sp>
    </p:spTree>
    <p:extLst>
      <p:ext uri="{BB962C8B-B14F-4D97-AF65-F5344CB8AC3E}">
        <p14:creationId xmlns:p14="http://schemas.microsoft.com/office/powerpoint/2010/main" val="1092711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487083"/>
            <a:ext cx="2387600" cy="2387600"/>
          </a:xfrm>
          <a:prstGeom prst="rect">
            <a:avLst/>
          </a:prstGeom>
        </p:spPr>
      </p:pic>
      <p:sp>
        <p:nvSpPr>
          <p:cNvPr id="2" name="Title 1"/>
          <p:cNvSpPr>
            <a:spLocks noGrp="1"/>
          </p:cNvSpPr>
          <p:nvPr>
            <p:ph type="title"/>
          </p:nvPr>
        </p:nvSpPr>
        <p:spPr>
          <a:xfrm>
            <a:off x="254001" y="105308"/>
            <a:ext cx="8602132" cy="944559"/>
          </a:xfrm>
        </p:spPr>
        <p:txBody>
          <a:bodyPr>
            <a:noAutofit/>
          </a:bodyPr>
          <a:lstStyle/>
          <a:p>
            <a:r>
              <a:rPr lang="en-US" sz="4000" dirty="0"/>
              <a:t>ADXL345 Digital 3 axis accelerometer</a:t>
            </a:r>
            <a:r>
              <a:rPr lang="en-US" sz="3200" dirty="0"/>
              <a:t>-</a:t>
            </a:r>
            <a:r>
              <a:rPr lang="en-US" sz="2800" dirty="0"/>
              <a:t>$15</a:t>
            </a:r>
          </a:p>
        </p:txBody>
      </p:sp>
      <p:sp>
        <p:nvSpPr>
          <p:cNvPr id="7" name="TextBox 6"/>
          <p:cNvSpPr txBox="1"/>
          <p:nvPr/>
        </p:nvSpPr>
        <p:spPr>
          <a:xfrm>
            <a:off x="2387600" y="1236134"/>
            <a:ext cx="6756401" cy="1200329"/>
          </a:xfrm>
          <a:prstGeom prst="rect">
            <a:avLst/>
          </a:prstGeom>
          <a:noFill/>
        </p:spPr>
        <p:txBody>
          <a:bodyPr wrap="square" rtlCol="0">
            <a:spAutoFit/>
          </a:bodyPr>
          <a:lstStyle/>
          <a:p>
            <a:r>
              <a:rPr lang="en-US" dirty="0"/>
              <a:t>Actual chip is 3mm x 5mm 1mm! Tiny.</a:t>
            </a:r>
          </a:p>
          <a:p>
            <a:r>
              <a:rPr lang="en-US" dirty="0"/>
              <a:t>Applications: handsets, Medical instruments, gaming and pointing devices, industrial instrumentation, personal navigation devices, hard disk drive protection, fitness equipment.</a:t>
            </a:r>
          </a:p>
        </p:txBody>
      </p:sp>
      <p:sp>
        <p:nvSpPr>
          <p:cNvPr id="8" name="TextBox 7"/>
          <p:cNvSpPr txBox="1"/>
          <p:nvPr/>
        </p:nvSpPr>
        <p:spPr>
          <a:xfrm>
            <a:off x="457200" y="2464937"/>
            <a:ext cx="7992533" cy="1477328"/>
          </a:xfrm>
          <a:prstGeom prst="rect">
            <a:avLst/>
          </a:prstGeom>
          <a:noFill/>
        </p:spPr>
        <p:txBody>
          <a:bodyPr wrap="square" rtlCol="0">
            <a:spAutoFit/>
          </a:bodyPr>
          <a:lstStyle/>
          <a:p>
            <a:r>
              <a:rPr lang="en-US" dirty="0"/>
              <a:t>Selectable measurement range (±2, ±4, ±8, ±16 g).</a:t>
            </a:r>
          </a:p>
          <a:p>
            <a:r>
              <a:rPr lang="en-US" dirty="0"/>
              <a:t>Static acceleration (gravity) means it can be used to measure tilt.</a:t>
            </a:r>
          </a:p>
          <a:p>
            <a:r>
              <a:rPr lang="en-US" dirty="0"/>
              <a:t>Acceleration is measured using </a:t>
            </a:r>
            <a:r>
              <a:rPr lang="en-US" dirty="0" err="1"/>
              <a:t>interdigitated</a:t>
            </a:r>
            <a:r>
              <a:rPr lang="en-US" dirty="0"/>
              <a:t> </a:t>
            </a:r>
            <a:r>
              <a:rPr lang="en-US" dirty="0" err="1"/>
              <a:t>polysilicon</a:t>
            </a:r>
            <a:r>
              <a:rPr lang="en-US" dirty="0"/>
              <a:t> springs. Capacitance is measured between fixed and free fingers.</a:t>
            </a:r>
          </a:p>
          <a:p>
            <a:r>
              <a:rPr lang="en-US" dirty="0"/>
              <a:t>Package contains two dies, wired bonded together.</a:t>
            </a:r>
          </a:p>
        </p:txBody>
      </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000" y="3927269"/>
            <a:ext cx="3412067" cy="276139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734" y="3927269"/>
            <a:ext cx="3412067" cy="2761394"/>
          </a:xfrm>
          <a:prstGeom prst="rect">
            <a:avLst/>
          </a:prstGeom>
        </p:spPr>
      </p:pic>
    </p:spTree>
    <p:extLst>
      <p:ext uri="{BB962C8B-B14F-4D97-AF65-F5344CB8AC3E}">
        <p14:creationId xmlns:p14="http://schemas.microsoft.com/office/powerpoint/2010/main" val="4275790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Piezo-electric Accelerometer Example</a:t>
            </a:r>
          </a:p>
        </p:txBody>
      </p:sp>
      <p:pic>
        <p:nvPicPr>
          <p:cNvPr id="4" name="bearing_signature_analysis_lab.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9023" y="1522798"/>
            <a:ext cx="6085953" cy="4564465"/>
          </a:xfrm>
          <a:prstGeom prst="rect">
            <a:avLst/>
          </a:prstGeom>
        </p:spPr>
      </p:pic>
    </p:spTree>
    <p:extLst>
      <p:ext uri="{BB962C8B-B14F-4D97-AF65-F5344CB8AC3E}">
        <p14:creationId xmlns:p14="http://schemas.microsoft.com/office/powerpoint/2010/main" val="38299544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878"/>
            <a:ext cx="8229600" cy="1143000"/>
          </a:xfrm>
        </p:spPr>
        <p:txBody>
          <a:bodyPr>
            <a:normAutofit/>
          </a:bodyPr>
          <a:lstStyle/>
          <a:p>
            <a:r>
              <a:rPr lang="en-US" dirty="0"/>
              <a:t>Accelerometers to log data</a:t>
            </a:r>
          </a:p>
        </p:txBody>
      </p:sp>
      <p:pic>
        <p:nvPicPr>
          <p:cNvPr id="6" name="IMG_167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24608"/>
            <a:ext cx="9144000" cy="5151549"/>
          </a:xfrm>
          <a:prstGeom prst="rect">
            <a:avLst/>
          </a:prstGeom>
        </p:spPr>
      </p:pic>
    </p:spTree>
    <p:extLst>
      <p:ext uri="{BB962C8B-B14F-4D97-AF65-F5344CB8AC3E}">
        <p14:creationId xmlns:p14="http://schemas.microsoft.com/office/powerpoint/2010/main" val="37755583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Rocket 1 apmpeg4.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651805"/>
            <a:ext cx="9149440" cy="5147012"/>
          </a:xfrm>
        </p:spPr>
      </p:pic>
    </p:spTree>
    <p:extLst>
      <p:ext uri="{BB962C8B-B14F-4D97-AF65-F5344CB8AC3E}">
        <p14:creationId xmlns:p14="http://schemas.microsoft.com/office/powerpoint/2010/main" val="29929414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descr="09 Saturn V.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9226886" cy="6936183"/>
          </a:xfrm>
          <a:prstGeom prst="rect">
            <a:avLst/>
          </a:prstGeom>
        </p:spPr>
      </p:pic>
    </p:spTree>
    <p:extLst>
      <p:ext uri="{BB962C8B-B14F-4D97-AF65-F5344CB8AC3E}">
        <p14:creationId xmlns:p14="http://schemas.microsoft.com/office/powerpoint/2010/main" val="3854678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02 100 Ata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22861"/>
            <a:ext cx="9144000" cy="6880862"/>
          </a:xfrm>
          <a:prstGeom prst="rect">
            <a:avLst/>
          </a:prstGeom>
        </p:spPr>
      </p:pic>
    </p:spTree>
    <p:extLst>
      <p:ext uri="{BB962C8B-B14F-4D97-AF65-F5344CB8AC3E}">
        <p14:creationId xmlns:p14="http://schemas.microsoft.com/office/powerpoint/2010/main" val="3594900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Measurement</a:t>
            </a:r>
          </a:p>
        </p:txBody>
      </p:sp>
      <p:sp>
        <p:nvSpPr>
          <p:cNvPr id="3" name="Content Placeholder 2"/>
          <p:cNvSpPr>
            <a:spLocks noGrp="1"/>
          </p:cNvSpPr>
          <p:nvPr>
            <p:ph idx="1"/>
          </p:nvPr>
        </p:nvSpPr>
        <p:spPr>
          <a:xfrm>
            <a:off x="457199" y="1255299"/>
            <a:ext cx="8387783" cy="5301797"/>
          </a:xfrm>
        </p:spPr>
        <p:txBody>
          <a:bodyPr>
            <a:normAutofit fontScale="85000" lnSpcReduction="20000"/>
          </a:bodyPr>
          <a:lstStyle/>
          <a:p>
            <a:r>
              <a:rPr lang="en-US" dirty="0"/>
              <a:t>Bimetallic Strip: two strips of metal with different thermal expansion coefficients. Bend when heated.</a:t>
            </a:r>
          </a:p>
          <a:p>
            <a:r>
              <a:rPr lang="en-US" dirty="0"/>
              <a:t>RTD (Resistance Temperature Device): Typically a platinum wire. It gets more resistive with temperature. Can operate over -220C to 750C!</a:t>
            </a:r>
          </a:p>
          <a:p>
            <a:r>
              <a:rPr lang="en-US" dirty="0"/>
              <a:t>Thermistor: Semiconductor device whose resistance decreases exponentially with temperature. Highly accurate (0.01C) over a narrow T range.</a:t>
            </a:r>
          </a:p>
          <a:p>
            <a:r>
              <a:rPr lang="en-US" dirty="0"/>
              <a:t>Thermocouple: produces a voltage proportional to the difference in temperature between to dissimilar metal junctions. Easy to use with long lead wires, typically +/- 1C accuracy.</a:t>
            </a:r>
          </a:p>
          <a:p>
            <a:r>
              <a:rPr lang="en-US" dirty="0"/>
              <a:t>Thermopile: a bunch of thermocouples in series to increase the voltage</a:t>
            </a:r>
          </a:p>
          <a:p>
            <a:r>
              <a:rPr lang="en-US" dirty="0"/>
              <a:t>Semiconductors: Uses the temperature dependent gain of a BJT (what we have for the lab). ESD sensitive, not easy to make good thermal contact. Cheap.</a:t>
            </a:r>
          </a:p>
        </p:txBody>
      </p:sp>
    </p:spTree>
    <p:extLst>
      <p:ext uri="{BB962C8B-B14F-4D97-AF65-F5344CB8AC3E}">
        <p14:creationId xmlns:p14="http://schemas.microsoft.com/office/powerpoint/2010/main" val="1292380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electromechanical sensors</a:t>
            </a:r>
          </a:p>
        </p:txBody>
      </p:sp>
      <p:sp>
        <p:nvSpPr>
          <p:cNvPr id="3" name="Content Placeholder 2"/>
          <p:cNvSpPr>
            <a:spLocks noGrp="1"/>
          </p:cNvSpPr>
          <p:nvPr>
            <p:ph idx="1"/>
          </p:nvPr>
        </p:nvSpPr>
        <p:spPr>
          <a:xfrm>
            <a:off x="457200" y="1600200"/>
            <a:ext cx="8229600" cy="4330653"/>
          </a:xfrm>
        </p:spPr>
        <p:txBody>
          <a:bodyPr>
            <a:normAutofit lnSpcReduction="10000"/>
          </a:bodyPr>
          <a:lstStyle/>
          <a:p>
            <a:r>
              <a:rPr lang="en-US" dirty="0"/>
              <a:t>Proximity sensors and switches</a:t>
            </a:r>
          </a:p>
          <a:p>
            <a:r>
              <a:rPr lang="en-US" dirty="0"/>
              <a:t>Potentiometers</a:t>
            </a:r>
          </a:p>
          <a:p>
            <a:r>
              <a:rPr lang="en-US" dirty="0"/>
              <a:t>Linear Variable differential transformers</a:t>
            </a:r>
          </a:p>
          <a:p>
            <a:r>
              <a:rPr lang="en-US" dirty="0"/>
              <a:t>Optical encoders</a:t>
            </a:r>
          </a:p>
          <a:p>
            <a:r>
              <a:rPr lang="en-US" dirty="0"/>
              <a:t>Strain gages</a:t>
            </a:r>
          </a:p>
          <a:p>
            <a:r>
              <a:rPr lang="en-US" dirty="0"/>
              <a:t>Load cells</a:t>
            </a:r>
          </a:p>
          <a:p>
            <a:r>
              <a:rPr lang="en-US" dirty="0"/>
              <a:t>Accelerometers</a:t>
            </a:r>
          </a:p>
          <a:p>
            <a:r>
              <a:rPr lang="en-US" dirty="0"/>
              <a:t>Gyroscopes</a:t>
            </a:r>
          </a:p>
          <a:p>
            <a:r>
              <a:rPr lang="en-US" dirty="0"/>
              <a:t>Pressure and flow sensors…</a:t>
            </a:r>
          </a:p>
          <a:p>
            <a:endParaRPr lang="en-US" dirty="0"/>
          </a:p>
        </p:txBody>
      </p:sp>
      <p:grpSp>
        <p:nvGrpSpPr>
          <p:cNvPr id="6" name="Group 5"/>
          <p:cNvGrpSpPr/>
          <p:nvPr/>
        </p:nvGrpSpPr>
        <p:grpSpPr>
          <a:xfrm>
            <a:off x="457200" y="1600200"/>
            <a:ext cx="8269515" cy="1819729"/>
            <a:chOff x="457200" y="1600200"/>
            <a:chExt cx="8269515" cy="1819729"/>
          </a:xfrm>
        </p:grpSpPr>
        <p:sp>
          <p:nvSpPr>
            <p:cNvPr id="4" name="Rectangle 3"/>
            <p:cNvSpPr/>
            <p:nvPr/>
          </p:nvSpPr>
          <p:spPr>
            <a:xfrm>
              <a:off x="457200" y="1600200"/>
              <a:ext cx="6863443" cy="1819729"/>
            </a:xfrm>
            <a:prstGeom prst="rect">
              <a:avLst/>
            </a:prstGeom>
            <a:noFill/>
            <a:ln w="28575">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320643" y="1932215"/>
              <a:ext cx="1406072" cy="1200328"/>
            </a:xfrm>
            <a:prstGeom prst="rect">
              <a:avLst/>
            </a:prstGeom>
            <a:noFill/>
          </p:spPr>
          <p:txBody>
            <a:bodyPr wrap="square" rtlCol="0">
              <a:spAutoFit/>
            </a:bodyPr>
            <a:lstStyle/>
            <a:p>
              <a:r>
                <a:rPr lang="en-US" sz="2400" dirty="0"/>
                <a:t>Position and Speed</a:t>
              </a:r>
            </a:p>
          </p:txBody>
        </p:sp>
      </p:grpSp>
      <p:sp>
        <p:nvSpPr>
          <p:cNvPr id="7" name="Slide Number Placeholder 6"/>
          <p:cNvSpPr>
            <a:spLocks noGrp="1"/>
          </p:cNvSpPr>
          <p:nvPr>
            <p:ph type="sldNum" sz="quarter" idx="12"/>
          </p:nvPr>
        </p:nvSpPr>
        <p:spPr/>
        <p:txBody>
          <a:bodyPr/>
          <a:lstStyle/>
          <a:p>
            <a:fld id="{E8C57B96-22BB-7B44-9A75-E04E45B6390F}" type="slidenum">
              <a:rPr lang="en-US" smtClean="0"/>
              <a:t>2</a:t>
            </a:fld>
            <a:endParaRPr lang="en-US"/>
          </a:p>
        </p:txBody>
      </p:sp>
    </p:spTree>
    <p:extLst>
      <p:ext uri="{BB962C8B-B14F-4D97-AF65-F5344CB8AC3E}">
        <p14:creationId xmlns:p14="http://schemas.microsoft.com/office/powerpoint/2010/main" val="1363668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03260" y="1816492"/>
            <a:ext cx="4840739" cy="5041507"/>
          </a:xfrm>
          <a:prstGeom prst="rect">
            <a:avLst/>
          </a:prstGeom>
        </p:spPr>
      </p:pic>
      <p:pic>
        <p:nvPicPr>
          <p:cNvPr id="3" name="Picture 2"/>
          <p:cNvPicPr>
            <a:picLocks noChangeAspect="1"/>
          </p:cNvPicPr>
          <p:nvPr/>
        </p:nvPicPr>
        <p:blipFill>
          <a:blip r:embed="rId4"/>
          <a:stretch>
            <a:fillRect/>
          </a:stretch>
        </p:blipFill>
        <p:spPr>
          <a:xfrm>
            <a:off x="0" y="0"/>
            <a:ext cx="4303260" cy="4819651"/>
          </a:xfrm>
          <a:prstGeom prst="rect">
            <a:avLst/>
          </a:prstGeom>
        </p:spPr>
      </p:pic>
      <p:pic>
        <p:nvPicPr>
          <p:cNvPr id="5" name="Picture 4"/>
          <p:cNvPicPr>
            <a:picLocks noChangeAspect="1"/>
          </p:cNvPicPr>
          <p:nvPr/>
        </p:nvPicPr>
        <p:blipFill>
          <a:blip r:embed="rId5"/>
          <a:stretch>
            <a:fillRect/>
          </a:stretch>
        </p:blipFill>
        <p:spPr>
          <a:xfrm>
            <a:off x="0" y="5257799"/>
            <a:ext cx="1600200" cy="1600200"/>
          </a:xfrm>
          <a:prstGeom prst="rect">
            <a:avLst/>
          </a:prstGeom>
        </p:spPr>
      </p:pic>
      <p:pic>
        <p:nvPicPr>
          <p:cNvPr id="6" name="Picture 5"/>
          <p:cNvPicPr>
            <a:picLocks noChangeAspect="1"/>
          </p:cNvPicPr>
          <p:nvPr/>
        </p:nvPicPr>
        <p:blipFill>
          <a:blip r:embed="rId6"/>
          <a:stretch>
            <a:fillRect/>
          </a:stretch>
        </p:blipFill>
        <p:spPr>
          <a:xfrm>
            <a:off x="1600200" y="5257800"/>
            <a:ext cx="1600200" cy="1600200"/>
          </a:xfrm>
          <a:prstGeom prst="rect">
            <a:avLst/>
          </a:prstGeom>
        </p:spPr>
      </p:pic>
    </p:spTree>
    <p:extLst>
      <p:ext uri="{BB962C8B-B14F-4D97-AF65-F5344CB8AC3E}">
        <p14:creationId xmlns:p14="http://schemas.microsoft.com/office/powerpoint/2010/main" val="4258102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948" y="230813"/>
            <a:ext cx="7886700" cy="676364"/>
          </a:xfrm>
        </p:spPr>
        <p:txBody>
          <a:bodyPr>
            <a:normAutofit fontScale="90000"/>
          </a:bodyPr>
          <a:lstStyle/>
          <a:p>
            <a:r>
              <a:rPr lang="en-US" dirty="0"/>
              <a:t>Light Measurement</a:t>
            </a:r>
          </a:p>
        </p:txBody>
      </p:sp>
      <p:sp>
        <p:nvSpPr>
          <p:cNvPr id="3" name="Content Placeholder 2"/>
          <p:cNvSpPr>
            <a:spLocks noGrp="1"/>
          </p:cNvSpPr>
          <p:nvPr>
            <p:ph idx="1"/>
          </p:nvPr>
        </p:nvSpPr>
        <p:spPr>
          <a:xfrm>
            <a:off x="1269896" y="1600200"/>
            <a:ext cx="7561024" cy="4525963"/>
          </a:xfrm>
        </p:spPr>
        <p:txBody>
          <a:bodyPr>
            <a:normAutofit fontScale="77500" lnSpcReduction="20000"/>
          </a:bodyPr>
          <a:lstStyle/>
          <a:p>
            <a:r>
              <a:rPr lang="en-US" dirty="0"/>
              <a:t>Phototransistors: silicon solar cell acts as the base in a BJT. Infrared remote controls. cheapish, large dynamic range. Sensitive in near </a:t>
            </a:r>
            <a:r>
              <a:rPr lang="en-US" dirty="0" err="1"/>
              <a:t>infared</a:t>
            </a:r>
            <a:r>
              <a:rPr lang="en-US" dirty="0"/>
              <a:t> (900 nm), fast (5 us)</a:t>
            </a:r>
          </a:p>
          <a:p>
            <a:r>
              <a:rPr lang="en-US" dirty="0"/>
              <a:t>Photodiode: Same as </a:t>
            </a:r>
            <a:r>
              <a:rPr lang="en-US" dirty="0" err="1"/>
              <a:t>Photovoltaics</a:t>
            </a:r>
            <a:r>
              <a:rPr lang="en-US" dirty="0"/>
              <a:t>. Light generates a small amount of current. If small, then need a measurement circuit.</a:t>
            </a:r>
          </a:p>
          <a:p>
            <a:r>
              <a:rPr lang="en-US" dirty="0" err="1"/>
              <a:t>Photoresistor</a:t>
            </a:r>
            <a:r>
              <a:rPr lang="en-US" dirty="0"/>
              <a:t>: A high resistance semiconductor. </a:t>
            </a:r>
            <a:r>
              <a:rPr lang="en-US" dirty="0" err="1"/>
              <a:t>CdS</a:t>
            </a:r>
            <a:r>
              <a:rPr lang="en-US" dirty="0"/>
              <a:t> resistor gets less resistive when illuminated. Sensitive in the visible range (green), cheap, slow (20 </a:t>
            </a:r>
            <a:r>
              <a:rPr lang="en-US" dirty="0" err="1"/>
              <a:t>ms</a:t>
            </a:r>
            <a:r>
              <a:rPr lang="en-US" dirty="0"/>
              <a:t>)</a:t>
            </a:r>
          </a:p>
          <a:p>
            <a:r>
              <a:rPr lang="en-US" dirty="0"/>
              <a:t>CMOS detector: An array of photodiodes. In most cell phone cameras. Can be integrated into normal silicon process, </a:t>
            </a:r>
          </a:p>
          <a:p>
            <a:r>
              <a:rPr lang="en-US" dirty="0"/>
              <a:t>CCD detector: Usually higher sensitivity than CMOS, made on separate chips.</a:t>
            </a:r>
          </a:p>
          <a:p>
            <a:r>
              <a:rPr lang="en-US" dirty="0"/>
              <a:t>Color detection can be done using colored glass or interference filters over semiconductor detectors like photodiodes.</a:t>
            </a:r>
          </a:p>
        </p:txBody>
      </p:sp>
      <p:pic>
        <p:nvPicPr>
          <p:cNvPr id="4" name="Picture 3"/>
          <p:cNvPicPr>
            <a:picLocks noChangeAspect="1"/>
          </p:cNvPicPr>
          <p:nvPr/>
        </p:nvPicPr>
        <p:blipFill>
          <a:blip r:embed="rId3"/>
          <a:stretch>
            <a:fillRect/>
          </a:stretch>
        </p:blipFill>
        <p:spPr>
          <a:xfrm>
            <a:off x="149980" y="2729002"/>
            <a:ext cx="1016000" cy="1016000"/>
          </a:xfrm>
          <a:prstGeom prst="rect">
            <a:avLst/>
          </a:prstGeom>
        </p:spPr>
      </p:pic>
      <p:pic>
        <p:nvPicPr>
          <p:cNvPr id="5" name="Picture 4"/>
          <p:cNvPicPr>
            <a:picLocks noChangeAspect="1"/>
          </p:cNvPicPr>
          <p:nvPr/>
        </p:nvPicPr>
        <p:blipFill>
          <a:blip r:embed="rId4"/>
          <a:stretch>
            <a:fillRect/>
          </a:stretch>
        </p:blipFill>
        <p:spPr>
          <a:xfrm>
            <a:off x="1" y="965252"/>
            <a:ext cx="1269895" cy="126989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4297557"/>
            <a:ext cx="1269896" cy="1269896"/>
          </a:xfrm>
          <a:prstGeom prst="rect">
            <a:avLst/>
          </a:prstGeom>
        </p:spPr>
      </p:pic>
    </p:spTree>
    <p:extLst>
      <p:ext uri="{BB962C8B-B14F-4D97-AF65-F5344CB8AC3E}">
        <p14:creationId xmlns:p14="http://schemas.microsoft.com/office/powerpoint/2010/main" val="1199602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interrupter</a:t>
            </a:r>
          </a:p>
        </p:txBody>
      </p:sp>
      <p:sp>
        <p:nvSpPr>
          <p:cNvPr id="3" name="Content Placeholder 2"/>
          <p:cNvSpPr>
            <a:spLocks noGrp="1"/>
          </p:cNvSpPr>
          <p:nvPr>
            <p:ph idx="1"/>
          </p:nvPr>
        </p:nvSpPr>
        <p:spPr>
          <a:xfrm>
            <a:off x="457200" y="1600201"/>
            <a:ext cx="8229600" cy="1152524"/>
          </a:xfrm>
        </p:spPr>
        <p:txBody>
          <a:bodyPr>
            <a:normAutofit fontScale="70000" lnSpcReduction="20000"/>
          </a:bodyPr>
          <a:lstStyle/>
          <a:p>
            <a:pPr>
              <a:lnSpc>
                <a:spcPct val="120000"/>
              </a:lnSpc>
            </a:pPr>
            <a:r>
              <a:rPr lang="en-US" dirty="0"/>
              <a:t>Design a circuit to provide pulses to a digital system for a digital tachometer using a 4-pin photo interrupter.</a:t>
            </a:r>
          </a:p>
          <a:p>
            <a:pPr>
              <a:lnSpc>
                <a:spcPct val="120000"/>
              </a:lnSpc>
            </a:pPr>
            <a:r>
              <a:rPr lang="en-US" dirty="0"/>
              <a:t>Start with data sheet</a:t>
            </a:r>
          </a:p>
        </p:txBody>
      </p:sp>
      <p:pic>
        <p:nvPicPr>
          <p:cNvPr id="4" name="Picture 3"/>
          <p:cNvPicPr>
            <a:picLocks noChangeAspect="1"/>
          </p:cNvPicPr>
          <p:nvPr/>
        </p:nvPicPr>
        <p:blipFill>
          <a:blip r:embed="rId3"/>
          <a:stretch>
            <a:fillRect/>
          </a:stretch>
        </p:blipFill>
        <p:spPr>
          <a:xfrm>
            <a:off x="7231314" y="1"/>
            <a:ext cx="1912686" cy="1417638"/>
          </a:xfrm>
          <a:prstGeom prst="rect">
            <a:avLst/>
          </a:prstGeom>
        </p:spPr>
      </p:pic>
    </p:spTree>
    <p:extLst>
      <p:ext uri="{BB962C8B-B14F-4D97-AF65-F5344CB8AC3E}">
        <p14:creationId xmlns:p14="http://schemas.microsoft.com/office/powerpoint/2010/main" val="813956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5014169"/>
            <a:ext cx="1843831" cy="1843831"/>
          </a:xfrm>
          <a:prstGeom prst="rect">
            <a:avLst/>
          </a:prstGeom>
        </p:spPr>
      </p:pic>
      <p:sp>
        <p:nvSpPr>
          <p:cNvPr id="2" name="Title 1"/>
          <p:cNvSpPr>
            <a:spLocks noGrp="1"/>
          </p:cNvSpPr>
          <p:nvPr>
            <p:ph type="title"/>
          </p:nvPr>
        </p:nvSpPr>
        <p:spPr/>
        <p:txBody>
          <a:bodyPr/>
          <a:lstStyle/>
          <a:p>
            <a:r>
              <a:rPr lang="en-US" dirty="0"/>
              <a:t>Magnetic Field Measurement</a:t>
            </a:r>
          </a:p>
        </p:txBody>
      </p:sp>
      <p:sp>
        <p:nvSpPr>
          <p:cNvPr id="4" name="Content Placeholder 2"/>
          <p:cNvSpPr>
            <a:spLocks noGrp="1"/>
          </p:cNvSpPr>
          <p:nvPr>
            <p:ph idx="1"/>
          </p:nvPr>
        </p:nvSpPr>
        <p:spPr>
          <a:xfrm>
            <a:off x="457200" y="1600200"/>
            <a:ext cx="4489494" cy="4525963"/>
          </a:xfrm>
        </p:spPr>
        <p:txBody>
          <a:bodyPr>
            <a:normAutofit/>
          </a:bodyPr>
          <a:lstStyle/>
          <a:p>
            <a:r>
              <a:rPr lang="en-US" dirty="0"/>
              <a:t>Reed switch </a:t>
            </a:r>
          </a:p>
          <a:p>
            <a:pPr lvl="1"/>
            <a:r>
              <a:rPr lang="en-US" dirty="0"/>
              <a:t>Limit switches, rotational counters</a:t>
            </a:r>
          </a:p>
          <a:p>
            <a:endParaRPr lang="en-US" dirty="0"/>
          </a:p>
          <a:p>
            <a:r>
              <a:rPr lang="en-US" dirty="0"/>
              <a:t>Hall Effect sensor/switch</a:t>
            </a:r>
          </a:p>
          <a:p>
            <a:pPr lvl="1"/>
            <a:r>
              <a:rPr lang="en-US" dirty="0"/>
              <a:t>Limit switch, electronic compass, proximity sensor</a:t>
            </a:r>
          </a:p>
          <a:p>
            <a:pPr lvl="1"/>
            <a:endParaRPr lang="en-US" dirty="0"/>
          </a:p>
          <a:p>
            <a:pPr lvl="1"/>
            <a:r>
              <a:rPr lang="en-US" dirty="0"/>
              <a:t>Both can be very cheap</a:t>
            </a:r>
          </a:p>
        </p:txBody>
      </p:sp>
      <p:pic>
        <p:nvPicPr>
          <p:cNvPr id="5" name="Picture 4"/>
          <p:cNvPicPr>
            <a:picLocks noChangeAspect="1"/>
          </p:cNvPicPr>
          <p:nvPr/>
        </p:nvPicPr>
        <p:blipFill>
          <a:blip r:embed="rId3"/>
          <a:stretch>
            <a:fillRect/>
          </a:stretch>
        </p:blipFill>
        <p:spPr>
          <a:xfrm>
            <a:off x="6123885" y="1417639"/>
            <a:ext cx="2562914" cy="1919984"/>
          </a:xfrm>
          <a:prstGeom prst="rect">
            <a:avLst/>
          </a:prstGeom>
        </p:spPr>
      </p:pic>
      <p:pic>
        <p:nvPicPr>
          <p:cNvPr id="6" name="Picture 5"/>
          <p:cNvPicPr>
            <a:picLocks noChangeAspect="1"/>
          </p:cNvPicPr>
          <p:nvPr/>
        </p:nvPicPr>
        <p:blipFill>
          <a:blip r:embed="rId4"/>
          <a:stretch>
            <a:fillRect/>
          </a:stretch>
        </p:blipFill>
        <p:spPr>
          <a:xfrm>
            <a:off x="4752896" y="3839741"/>
            <a:ext cx="4258760" cy="2684605"/>
          </a:xfrm>
          <a:prstGeom prst="rect">
            <a:avLst/>
          </a:prstGeom>
        </p:spPr>
      </p:pic>
    </p:spTree>
    <p:extLst>
      <p:ext uri="{BB962C8B-B14F-4D97-AF65-F5344CB8AC3E}">
        <p14:creationId xmlns:p14="http://schemas.microsoft.com/office/powerpoint/2010/main" val="3812156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5366"/>
            <a:ext cx="8229600" cy="2554904"/>
          </a:xfrm>
        </p:spPr>
        <p:txBody>
          <a:bodyPr>
            <a:normAutofit/>
          </a:bodyPr>
          <a:lstStyle/>
          <a:p>
            <a:r>
              <a:rPr lang="en-US" dirty="0"/>
              <a:t>Example of Hall effect sensor used to measure speed of steel gear.</a:t>
            </a:r>
          </a:p>
          <a:p>
            <a:r>
              <a:rPr lang="en-AU" dirty="0"/>
              <a:t>Other uses include</a:t>
            </a:r>
            <a:endParaRPr lang="en-US" dirty="0"/>
          </a:p>
          <a:p>
            <a:pPr lvl="1"/>
            <a:r>
              <a:rPr lang="en-US" dirty="0"/>
              <a:t>Magnetic switch (bicycle speedometer)</a:t>
            </a:r>
          </a:p>
          <a:p>
            <a:pPr lvl="1"/>
            <a:r>
              <a:rPr lang="en-US" dirty="0"/>
              <a:t>Position detection of components: </a:t>
            </a:r>
            <a:r>
              <a:rPr lang="en-US" dirty="0" err="1"/>
              <a:t>eg</a:t>
            </a:r>
            <a:r>
              <a:rPr lang="en-US" dirty="0"/>
              <a:t> home position of linear motion.</a:t>
            </a:r>
          </a:p>
        </p:txBody>
      </p:sp>
      <p:pic>
        <p:nvPicPr>
          <p:cNvPr id="4" name="Mag pick-upPID_speed_controll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8974" y="2823303"/>
            <a:ext cx="4651164" cy="3488373"/>
          </a:xfrm>
          <a:prstGeom prst="rect">
            <a:avLst/>
          </a:prstGeom>
        </p:spPr>
      </p:pic>
    </p:spTree>
    <p:extLst>
      <p:ext uri="{BB962C8B-B14F-4D97-AF65-F5344CB8AC3E}">
        <p14:creationId xmlns:p14="http://schemas.microsoft.com/office/powerpoint/2010/main" val="27973109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566326" y="2008542"/>
            <a:ext cx="1463375" cy="1261408"/>
          </a:xfrm>
          <a:prstGeom prst="rect">
            <a:avLst/>
          </a:prstGeom>
        </p:spPr>
      </p:pic>
      <p:sp>
        <p:nvSpPr>
          <p:cNvPr id="2" name="Title 1"/>
          <p:cNvSpPr>
            <a:spLocks noGrp="1"/>
          </p:cNvSpPr>
          <p:nvPr>
            <p:ph type="title"/>
          </p:nvPr>
        </p:nvSpPr>
        <p:spPr/>
        <p:txBody>
          <a:bodyPr>
            <a:noAutofit/>
          </a:bodyPr>
          <a:lstStyle/>
          <a:p>
            <a:r>
              <a:rPr lang="en-US" sz="3200" b="1" dirty="0"/>
              <a:t>Position and Speed </a:t>
            </a:r>
            <a:r>
              <a:rPr lang="en-US" sz="3200" dirty="0"/>
              <a:t>are the most common sensors (other than electrical measurements)</a:t>
            </a:r>
          </a:p>
        </p:txBody>
      </p:sp>
      <p:sp>
        <p:nvSpPr>
          <p:cNvPr id="3" name="Content Placeholder 2"/>
          <p:cNvSpPr>
            <a:spLocks noGrp="1"/>
          </p:cNvSpPr>
          <p:nvPr>
            <p:ph idx="1"/>
          </p:nvPr>
        </p:nvSpPr>
        <p:spPr>
          <a:xfrm>
            <a:off x="385045" y="1600200"/>
            <a:ext cx="8229600" cy="4879005"/>
          </a:xfrm>
        </p:spPr>
        <p:txBody>
          <a:bodyPr>
            <a:noAutofit/>
          </a:bodyPr>
          <a:lstStyle/>
          <a:p>
            <a:r>
              <a:rPr lang="en-US" sz="2400" dirty="0"/>
              <a:t>Need to keep track of the position of parts. Very often it is shaft rotation. And linear can easily be converted to rotation through gears.</a:t>
            </a:r>
          </a:p>
          <a:p>
            <a:r>
              <a:rPr lang="en-US" sz="2400" dirty="0"/>
              <a:t>Non-Contact Proximity Sensors</a:t>
            </a:r>
          </a:p>
          <a:p>
            <a:pPr lvl="1"/>
            <a:r>
              <a:rPr lang="en-US" sz="2000" dirty="0"/>
              <a:t>Ultrasonic</a:t>
            </a:r>
          </a:p>
          <a:p>
            <a:pPr lvl="1"/>
            <a:r>
              <a:rPr lang="en-US" sz="2000" dirty="0"/>
              <a:t>Infrared</a:t>
            </a:r>
          </a:p>
          <a:p>
            <a:pPr lvl="1"/>
            <a:r>
              <a:rPr lang="en-US" sz="2000" dirty="0"/>
              <a:t>Radar and LASER</a:t>
            </a:r>
          </a:p>
          <a:p>
            <a:r>
              <a:rPr lang="en-US" sz="2400" dirty="0"/>
              <a:t>Non-Contact Proximity Switches</a:t>
            </a:r>
          </a:p>
          <a:p>
            <a:pPr lvl="1"/>
            <a:r>
              <a:rPr lang="en-US" sz="2000" dirty="0" err="1"/>
              <a:t>Photoemitter</a:t>
            </a:r>
            <a:r>
              <a:rPr lang="en-US" sz="2000" dirty="0"/>
              <a:t>-detector pair: opposed mode, </a:t>
            </a:r>
            <a:r>
              <a:rPr lang="en-US" sz="2000" dirty="0" err="1"/>
              <a:t>retroreflective</a:t>
            </a:r>
            <a:r>
              <a:rPr lang="en-US" sz="2000" dirty="0"/>
              <a:t>, diffuse mode reflective, magnetic, reed switches</a:t>
            </a:r>
          </a:p>
          <a:p>
            <a:r>
              <a:rPr lang="en-US" sz="2400" dirty="0"/>
              <a:t>Contact Switches</a:t>
            </a:r>
          </a:p>
          <a:p>
            <a:pPr lvl="1"/>
            <a:r>
              <a:rPr lang="en-US" sz="2000" dirty="0"/>
              <a:t>Normally open </a:t>
            </a:r>
            <a:r>
              <a:rPr lang="en-US" sz="2000" dirty="0" err="1"/>
              <a:t>vs</a:t>
            </a:r>
            <a:r>
              <a:rPr lang="en-US" sz="2000" dirty="0"/>
              <a:t> normally closed</a:t>
            </a:r>
          </a:p>
          <a:p>
            <a:pPr lvl="1"/>
            <a:r>
              <a:rPr lang="en-US" sz="2000" dirty="0"/>
              <a:t>SPST, SPDT</a:t>
            </a:r>
          </a:p>
        </p:txBody>
      </p:sp>
      <p:pic>
        <p:nvPicPr>
          <p:cNvPr id="4" name="Picture 3"/>
          <p:cNvPicPr>
            <a:picLocks noChangeAspect="1"/>
          </p:cNvPicPr>
          <p:nvPr/>
        </p:nvPicPr>
        <p:blipFill>
          <a:blip r:embed="rId3"/>
          <a:stretch>
            <a:fillRect/>
          </a:stretch>
        </p:blipFill>
        <p:spPr>
          <a:xfrm>
            <a:off x="5426151" y="3368996"/>
            <a:ext cx="3717850" cy="1213094"/>
          </a:xfrm>
          <a:prstGeom prst="rect">
            <a:avLst/>
          </a:prstGeom>
        </p:spPr>
      </p:pic>
      <p:pic>
        <p:nvPicPr>
          <p:cNvPr id="5" name="Picture 4"/>
          <p:cNvPicPr>
            <a:picLocks noChangeAspect="1"/>
          </p:cNvPicPr>
          <p:nvPr/>
        </p:nvPicPr>
        <p:blipFill>
          <a:blip r:embed="rId4"/>
          <a:stretch>
            <a:fillRect/>
          </a:stretch>
        </p:blipFill>
        <p:spPr>
          <a:xfrm>
            <a:off x="5599325" y="5350494"/>
            <a:ext cx="3544674" cy="1507505"/>
          </a:xfrm>
          <a:prstGeom prst="rect">
            <a:avLst/>
          </a:prstGeom>
        </p:spPr>
      </p:pic>
      <p:sp>
        <p:nvSpPr>
          <p:cNvPr id="7" name="Slide Number Placeholder 6"/>
          <p:cNvSpPr>
            <a:spLocks noGrp="1"/>
          </p:cNvSpPr>
          <p:nvPr>
            <p:ph type="sldNum" sz="quarter" idx="12"/>
          </p:nvPr>
        </p:nvSpPr>
        <p:spPr/>
        <p:txBody>
          <a:bodyPr/>
          <a:lstStyle/>
          <a:p>
            <a:fld id="{E8C57B96-22BB-7B44-9A75-E04E45B6390F}" type="slidenum">
              <a:rPr lang="en-US" smtClean="0"/>
              <a:t>3</a:t>
            </a:fld>
            <a:endParaRPr lang="en-US"/>
          </a:p>
        </p:txBody>
      </p:sp>
      <p:pic>
        <p:nvPicPr>
          <p:cNvPr id="1028" name="Picture 4" descr="Image result for photo interrup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151" y="2412809"/>
            <a:ext cx="1056093" cy="90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00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222835" cy="1143000"/>
          </a:xfrm>
        </p:spPr>
        <p:txBody>
          <a:bodyPr>
            <a:normAutofit fontScale="90000"/>
          </a:bodyPr>
          <a:lstStyle/>
          <a:p>
            <a:r>
              <a:rPr lang="en-US" dirty="0"/>
              <a:t>Sensors have a useable Range</a:t>
            </a:r>
          </a:p>
        </p:txBody>
      </p:sp>
      <p:sp>
        <p:nvSpPr>
          <p:cNvPr id="3" name="Content Placeholder 2"/>
          <p:cNvSpPr>
            <a:spLocks noGrp="1"/>
          </p:cNvSpPr>
          <p:nvPr>
            <p:ph idx="1"/>
          </p:nvPr>
        </p:nvSpPr>
        <p:spPr>
          <a:xfrm>
            <a:off x="457201" y="1600200"/>
            <a:ext cx="3917104" cy="4525963"/>
          </a:xfrm>
        </p:spPr>
        <p:txBody>
          <a:bodyPr>
            <a:normAutofit/>
          </a:bodyPr>
          <a:lstStyle/>
          <a:p>
            <a:r>
              <a:rPr lang="en-US" sz="2800" dirty="0"/>
              <a:t>Sharp infrared proximity sensor</a:t>
            </a:r>
          </a:p>
          <a:p>
            <a:pPr lvl="1"/>
            <a:r>
              <a:rPr lang="en-US" sz="2400" dirty="0"/>
              <a:t>We have lots of these. Please use them.</a:t>
            </a:r>
          </a:p>
          <a:p>
            <a:pPr lvl="1"/>
            <a:r>
              <a:rPr lang="en-US" sz="2400" dirty="0"/>
              <a:t>Use analog voltage output.</a:t>
            </a:r>
          </a:p>
        </p:txBody>
      </p:sp>
      <p:pic>
        <p:nvPicPr>
          <p:cNvPr id="4" name="Picture 3"/>
          <p:cNvPicPr>
            <a:picLocks noChangeAspect="1"/>
          </p:cNvPicPr>
          <p:nvPr/>
        </p:nvPicPr>
        <p:blipFill>
          <a:blip r:embed="rId3"/>
          <a:stretch>
            <a:fillRect/>
          </a:stretch>
        </p:blipFill>
        <p:spPr>
          <a:xfrm>
            <a:off x="4289240" y="0"/>
            <a:ext cx="4753841" cy="6858000"/>
          </a:xfrm>
          <a:prstGeom prst="rect">
            <a:avLst/>
          </a:prstGeom>
        </p:spPr>
      </p:pic>
      <p:pic>
        <p:nvPicPr>
          <p:cNvPr id="5" name="Picture 4"/>
          <p:cNvPicPr>
            <a:picLocks noChangeAspect="1"/>
          </p:cNvPicPr>
          <p:nvPr/>
        </p:nvPicPr>
        <p:blipFill>
          <a:blip r:embed="rId4"/>
          <a:stretch>
            <a:fillRect/>
          </a:stretch>
        </p:blipFill>
        <p:spPr>
          <a:xfrm>
            <a:off x="1936468" y="4399400"/>
            <a:ext cx="2352772" cy="2352772"/>
          </a:xfrm>
          <a:prstGeom prst="rect">
            <a:avLst/>
          </a:prstGeom>
        </p:spPr>
      </p:pic>
      <p:sp>
        <p:nvSpPr>
          <p:cNvPr id="6" name="Slide Number Placeholder 5"/>
          <p:cNvSpPr>
            <a:spLocks noGrp="1"/>
          </p:cNvSpPr>
          <p:nvPr>
            <p:ph type="sldNum" sz="quarter" idx="12"/>
          </p:nvPr>
        </p:nvSpPr>
        <p:spPr/>
        <p:txBody>
          <a:bodyPr/>
          <a:lstStyle/>
          <a:p>
            <a:fld id="{E8C57B96-22BB-7B44-9A75-E04E45B6390F}" type="slidenum">
              <a:rPr lang="en-US" smtClean="0"/>
              <a:t>4</a:t>
            </a:fld>
            <a:endParaRPr lang="en-US"/>
          </a:p>
        </p:txBody>
      </p:sp>
    </p:spTree>
    <p:extLst>
      <p:ext uri="{BB962C8B-B14F-4D97-AF65-F5344CB8AC3E}">
        <p14:creationId xmlns:p14="http://schemas.microsoft.com/office/powerpoint/2010/main" val="328668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Ultrasonic Distance Sensors/range finder</a:t>
            </a:r>
          </a:p>
        </p:txBody>
      </p:sp>
      <p:sp>
        <p:nvSpPr>
          <p:cNvPr id="3" name="Content Placeholder 2"/>
          <p:cNvSpPr>
            <a:spLocks noGrp="1"/>
          </p:cNvSpPr>
          <p:nvPr>
            <p:ph idx="1"/>
          </p:nvPr>
        </p:nvSpPr>
        <p:spPr/>
        <p:txBody>
          <a:bodyPr/>
          <a:lstStyle/>
          <a:p>
            <a:r>
              <a:rPr lang="en-US" dirty="0"/>
              <a:t>See </a:t>
            </a:r>
            <a:r>
              <a:rPr lang="en-US" dirty="0" err="1"/>
              <a:t>maxbotics</a:t>
            </a:r>
            <a:r>
              <a:rPr lang="en-US" dirty="0"/>
              <a:t> data sheet</a:t>
            </a:r>
          </a:p>
        </p:txBody>
      </p:sp>
      <p:pic>
        <p:nvPicPr>
          <p:cNvPr id="4" name="Picture 3"/>
          <p:cNvPicPr>
            <a:picLocks noChangeAspect="1"/>
          </p:cNvPicPr>
          <p:nvPr/>
        </p:nvPicPr>
        <p:blipFill>
          <a:blip r:embed="rId3"/>
          <a:stretch>
            <a:fillRect/>
          </a:stretch>
        </p:blipFill>
        <p:spPr>
          <a:xfrm>
            <a:off x="6298676" y="1417638"/>
            <a:ext cx="2388124" cy="2388124"/>
          </a:xfrm>
          <a:prstGeom prst="rect">
            <a:avLst/>
          </a:prstGeom>
        </p:spPr>
      </p:pic>
      <p:sp>
        <p:nvSpPr>
          <p:cNvPr id="5" name="Slide Number Placeholder 4"/>
          <p:cNvSpPr>
            <a:spLocks noGrp="1"/>
          </p:cNvSpPr>
          <p:nvPr>
            <p:ph type="sldNum" sz="quarter" idx="12"/>
          </p:nvPr>
        </p:nvSpPr>
        <p:spPr/>
        <p:txBody>
          <a:bodyPr/>
          <a:lstStyle/>
          <a:p>
            <a:fld id="{E8C57B96-22BB-7B44-9A75-E04E45B6390F}" type="slidenum">
              <a:rPr lang="en-US" smtClean="0"/>
              <a:t>5</a:t>
            </a:fld>
            <a:endParaRPr lang="en-US"/>
          </a:p>
        </p:txBody>
      </p:sp>
    </p:spTree>
    <p:extLst>
      <p:ext uri="{BB962C8B-B14F-4D97-AF65-F5344CB8AC3E}">
        <p14:creationId xmlns:p14="http://schemas.microsoft.com/office/powerpoint/2010/main" val="2960543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switche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1693" y="692654"/>
            <a:ext cx="5680461" cy="4260346"/>
          </a:xfrm>
          <a:prstGeom prst="rect">
            <a:avLst/>
          </a:prstGeom>
        </p:spPr>
      </p:pic>
      <p:sp>
        <p:nvSpPr>
          <p:cNvPr id="3" name="TextBox 2"/>
          <p:cNvSpPr txBox="1"/>
          <p:nvPr/>
        </p:nvSpPr>
        <p:spPr>
          <a:xfrm>
            <a:off x="2194653" y="5100677"/>
            <a:ext cx="4754539" cy="369332"/>
          </a:xfrm>
          <a:prstGeom prst="rect">
            <a:avLst/>
          </a:prstGeom>
          <a:noFill/>
        </p:spPr>
        <p:txBody>
          <a:bodyPr wrap="none" rtlCol="0">
            <a:spAutoFit/>
          </a:bodyPr>
          <a:lstStyle/>
          <a:p>
            <a:r>
              <a:rPr lang="en-US" dirty="0"/>
              <a:t>http://</a:t>
            </a:r>
            <a:r>
              <a:rPr lang="en-US" dirty="0" err="1"/>
              <a:t>www.youtube.com</a:t>
            </a:r>
            <a:r>
              <a:rPr lang="en-US" dirty="0"/>
              <a:t>/</a:t>
            </a:r>
            <a:r>
              <a:rPr lang="en-US" dirty="0" err="1"/>
              <a:t>watch?v</a:t>
            </a:r>
            <a:r>
              <a:rPr lang="en-US" dirty="0"/>
              <a:t>=cfK03AN5fSI</a:t>
            </a:r>
          </a:p>
        </p:txBody>
      </p:sp>
      <p:sp>
        <p:nvSpPr>
          <p:cNvPr id="5" name="Slide Number Placeholder 4"/>
          <p:cNvSpPr>
            <a:spLocks noGrp="1"/>
          </p:cNvSpPr>
          <p:nvPr>
            <p:ph type="sldNum" sz="quarter" idx="12"/>
          </p:nvPr>
        </p:nvSpPr>
        <p:spPr/>
        <p:txBody>
          <a:bodyPr/>
          <a:lstStyle/>
          <a:p>
            <a:fld id="{E8C57B96-22BB-7B44-9A75-E04E45B6390F}" type="slidenum">
              <a:rPr lang="en-US" smtClean="0"/>
              <a:t>6</a:t>
            </a:fld>
            <a:endParaRPr lang="en-US"/>
          </a:p>
        </p:txBody>
      </p:sp>
    </p:spTree>
    <p:extLst>
      <p:ext uri="{BB962C8B-B14F-4D97-AF65-F5344CB8AC3E}">
        <p14:creationId xmlns:p14="http://schemas.microsoft.com/office/powerpoint/2010/main" val="4158855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 Bounce</a:t>
            </a:r>
          </a:p>
        </p:txBody>
      </p:sp>
      <p:pic>
        <p:nvPicPr>
          <p:cNvPr id="4" name="switch_bounc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1417638"/>
            <a:ext cx="4828563" cy="3621422"/>
          </a:xfrm>
          <a:prstGeom prst="rect">
            <a:avLst/>
          </a:prstGeom>
        </p:spPr>
      </p:pic>
      <p:sp>
        <p:nvSpPr>
          <p:cNvPr id="5" name="TextBox 4"/>
          <p:cNvSpPr txBox="1"/>
          <p:nvPr/>
        </p:nvSpPr>
        <p:spPr>
          <a:xfrm>
            <a:off x="989339" y="5213062"/>
            <a:ext cx="7697461" cy="1323439"/>
          </a:xfrm>
          <a:prstGeom prst="rect">
            <a:avLst/>
          </a:prstGeom>
          <a:noFill/>
        </p:spPr>
        <p:txBody>
          <a:bodyPr wrap="square" rtlCol="0">
            <a:spAutoFit/>
          </a:bodyPr>
          <a:lstStyle/>
          <a:p>
            <a:r>
              <a:rPr lang="en-US" sz="2000" dirty="0"/>
              <a:t>Switches always have the potential to bounce. Your CPU may check the state of the switch many times during the bounce. Circuits and code an accommodate this preventing a single switch throw from being read as a bunch of switches.</a:t>
            </a:r>
          </a:p>
        </p:txBody>
      </p:sp>
      <p:sp>
        <p:nvSpPr>
          <p:cNvPr id="6" name="TextBox 5"/>
          <p:cNvSpPr txBox="1"/>
          <p:nvPr/>
        </p:nvSpPr>
        <p:spPr>
          <a:xfrm>
            <a:off x="5512736" y="1553882"/>
            <a:ext cx="3511735" cy="1477328"/>
          </a:xfrm>
          <a:prstGeom prst="rect">
            <a:avLst/>
          </a:prstGeom>
          <a:noFill/>
        </p:spPr>
        <p:txBody>
          <a:bodyPr wrap="square" rtlCol="0">
            <a:spAutoFit/>
          </a:bodyPr>
          <a:lstStyle/>
          <a:p>
            <a:r>
              <a:rPr lang="en-US" dirty="0"/>
              <a:t>To clean this up you can use </a:t>
            </a:r>
          </a:p>
          <a:p>
            <a:pPr marL="285750" indent="-285750">
              <a:buFont typeface="Arial"/>
              <a:buChar char="•"/>
            </a:pPr>
            <a:r>
              <a:rPr lang="en-US" dirty="0"/>
              <a:t>Digital Flip-Flop</a:t>
            </a:r>
          </a:p>
          <a:p>
            <a:pPr marL="285750" indent="-285750">
              <a:buFont typeface="Arial"/>
              <a:buChar char="•"/>
            </a:pPr>
            <a:r>
              <a:rPr lang="en-US" dirty="0"/>
              <a:t>Schmitt Trigger (RC plus inverter)</a:t>
            </a:r>
          </a:p>
          <a:p>
            <a:pPr marL="285750" indent="-285750">
              <a:buFont typeface="Arial"/>
              <a:buChar char="•"/>
            </a:pPr>
            <a:r>
              <a:rPr lang="en-US" dirty="0"/>
              <a:t>Code, manual and libraries </a:t>
            </a:r>
          </a:p>
        </p:txBody>
      </p:sp>
      <p:sp>
        <p:nvSpPr>
          <p:cNvPr id="3" name="TextBox 2"/>
          <p:cNvSpPr txBox="1"/>
          <p:nvPr/>
        </p:nvSpPr>
        <p:spPr>
          <a:xfrm>
            <a:off x="417515" y="1116338"/>
            <a:ext cx="5641006" cy="307777"/>
          </a:xfrm>
          <a:prstGeom prst="rect">
            <a:avLst/>
          </a:prstGeom>
          <a:noFill/>
        </p:spPr>
        <p:txBody>
          <a:bodyPr wrap="square" rtlCol="0">
            <a:spAutoFit/>
          </a:bodyPr>
          <a:lstStyle/>
          <a:p>
            <a:r>
              <a:rPr lang="en-US" sz="1400" dirty="0"/>
              <a:t>http://</a:t>
            </a:r>
            <a:r>
              <a:rPr lang="en-US" sz="1400" dirty="0" err="1"/>
              <a:t>video_demos.colostate.edu</a:t>
            </a:r>
            <a:r>
              <a:rPr lang="en-US" sz="1400" dirty="0"/>
              <a:t>/mechatronics/</a:t>
            </a:r>
            <a:r>
              <a:rPr lang="en-US" sz="1400" dirty="0" err="1"/>
              <a:t>switch_bounce.wmv</a:t>
            </a:r>
            <a:endParaRPr lang="en-US" sz="1400" dirty="0"/>
          </a:p>
        </p:txBody>
      </p:sp>
      <p:sp>
        <p:nvSpPr>
          <p:cNvPr id="7" name="Slide Number Placeholder 6"/>
          <p:cNvSpPr>
            <a:spLocks noGrp="1"/>
          </p:cNvSpPr>
          <p:nvPr>
            <p:ph type="sldNum" sz="quarter" idx="12"/>
          </p:nvPr>
        </p:nvSpPr>
        <p:spPr/>
        <p:txBody>
          <a:bodyPr/>
          <a:lstStyle/>
          <a:p>
            <a:fld id="{E8C57B96-22BB-7B44-9A75-E04E45B6390F}" type="slidenum">
              <a:rPr lang="en-US" smtClean="0"/>
              <a:t>7</a:t>
            </a:fld>
            <a:endParaRPr lang="en-US"/>
          </a:p>
        </p:txBody>
      </p:sp>
    </p:spTree>
    <p:extLst>
      <p:ext uri="{BB962C8B-B14F-4D97-AF65-F5344CB8AC3E}">
        <p14:creationId xmlns:p14="http://schemas.microsoft.com/office/powerpoint/2010/main" val="29043874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93"/>
            <a:ext cx="8229600" cy="591180"/>
          </a:xfrm>
        </p:spPr>
        <p:txBody>
          <a:bodyPr>
            <a:normAutofit fontScale="90000"/>
          </a:bodyPr>
          <a:lstStyle/>
          <a:p>
            <a:r>
              <a:rPr lang="en-US" dirty="0"/>
              <a:t>Contact Sensors</a:t>
            </a:r>
          </a:p>
        </p:txBody>
      </p:sp>
      <p:sp>
        <p:nvSpPr>
          <p:cNvPr id="3" name="Content Placeholder 2"/>
          <p:cNvSpPr>
            <a:spLocks noGrp="1"/>
          </p:cNvSpPr>
          <p:nvPr>
            <p:ph idx="1"/>
          </p:nvPr>
        </p:nvSpPr>
        <p:spPr>
          <a:xfrm>
            <a:off x="457200" y="1611421"/>
            <a:ext cx="3020731" cy="1225876"/>
          </a:xfrm>
        </p:spPr>
        <p:txBody>
          <a:bodyPr>
            <a:normAutofit lnSpcReduction="10000"/>
          </a:bodyPr>
          <a:lstStyle/>
          <a:p>
            <a:pPr marL="0" indent="0">
              <a:buNone/>
            </a:pPr>
            <a:r>
              <a:rPr lang="en-US" dirty="0"/>
              <a:t>Potentiometer, flex sensors. Soft pots. Both in our lab kit</a:t>
            </a:r>
          </a:p>
        </p:txBody>
      </p:sp>
      <p:pic>
        <p:nvPicPr>
          <p:cNvPr id="4" name="magnetostrictive_senso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589397"/>
            <a:ext cx="4358137" cy="3268603"/>
          </a:xfrm>
          <a:prstGeom prst="rect">
            <a:avLst/>
          </a:prstGeom>
        </p:spPr>
      </p:pic>
      <p:pic>
        <p:nvPicPr>
          <p:cNvPr id="5" name="Picture 4"/>
          <p:cNvPicPr>
            <a:picLocks noChangeAspect="1"/>
          </p:cNvPicPr>
          <p:nvPr/>
        </p:nvPicPr>
        <p:blipFill>
          <a:blip r:embed="rId6"/>
          <a:stretch>
            <a:fillRect/>
          </a:stretch>
        </p:blipFill>
        <p:spPr>
          <a:xfrm>
            <a:off x="457200" y="505061"/>
            <a:ext cx="2156782" cy="1106360"/>
          </a:xfrm>
          <a:prstGeom prst="rect">
            <a:avLst/>
          </a:prstGeom>
        </p:spPr>
      </p:pic>
      <p:pic>
        <p:nvPicPr>
          <p:cNvPr id="6" name="Picture 5"/>
          <p:cNvPicPr>
            <a:picLocks noChangeAspect="1"/>
          </p:cNvPicPr>
          <p:nvPr/>
        </p:nvPicPr>
        <p:blipFill>
          <a:blip r:embed="rId7"/>
          <a:stretch>
            <a:fillRect/>
          </a:stretch>
        </p:blipFill>
        <p:spPr>
          <a:xfrm>
            <a:off x="4358137" y="1517700"/>
            <a:ext cx="4627120" cy="2733229"/>
          </a:xfrm>
          <a:prstGeom prst="rect">
            <a:avLst/>
          </a:prstGeom>
        </p:spPr>
      </p:pic>
      <p:sp>
        <p:nvSpPr>
          <p:cNvPr id="7" name="Content Placeholder 2"/>
          <p:cNvSpPr txBox="1">
            <a:spLocks/>
          </p:cNvSpPr>
          <p:nvPr/>
        </p:nvSpPr>
        <p:spPr>
          <a:xfrm>
            <a:off x="4953409" y="854870"/>
            <a:ext cx="3546469" cy="63146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Linear Variable differential transformer</a:t>
            </a:r>
          </a:p>
        </p:txBody>
      </p:sp>
      <p:pic>
        <p:nvPicPr>
          <p:cNvPr id="8" name="Picture 7"/>
          <p:cNvPicPr>
            <a:picLocks noChangeAspect="1"/>
          </p:cNvPicPr>
          <p:nvPr/>
        </p:nvPicPr>
        <p:blipFill>
          <a:blip r:embed="rId8"/>
          <a:stretch>
            <a:fillRect/>
          </a:stretch>
        </p:blipFill>
        <p:spPr>
          <a:xfrm>
            <a:off x="4953409" y="4386811"/>
            <a:ext cx="3815667" cy="2471189"/>
          </a:xfrm>
          <a:prstGeom prst="rect">
            <a:avLst/>
          </a:prstGeom>
        </p:spPr>
      </p:pic>
      <p:sp>
        <p:nvSpPr>
          <p:cNvPr id="9" name="Slide Number Placeholder 8"/>
          <p:cNvSpPr>
            <a:spLocks noGrp="1"/>
          </p:cNvSpPr>
          <p:nvPr>
            <p:ph type="sldNum" sz="quarter" idx="12"/>
          </p:nvPr>
        </p:nvSpPr>
        <p:spPr/>
        <p:txBody>
          <a:bodyPr/>
          <a:lstStyle/>
          <a:p>
            <a:fld id="{E8C57B96-22BB-7B44-9A75-E04E45B6390F}" type="slidenum">
              <a:rPr lang="en-US" smtClean="0"/>
              <a:t>8</a:t>
            </a:fld>
            <a:endParaRPr lang="en-US"/>
          </a:p>
        </p:txBody>
      </p:sp>
    </p:spTree>
    <p:extLst>
      <p:ext uri="{BB962C8B-B14F-4D97-AF65-F5344CB8AC3E}">
        <p14:creationId xmlns:p14="http://schemas.microsoft.com/office/powerpoint/2010/main" val="10786213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372668" y="1237831"/>
            <a:ext cx="3448958" cy="2709428"/>
          </a:xfrm>
          <a:prstGeom prst="rect">
            <a:avLst/>
          </a:prstGeom>
        </p:spPr>
      </p:pic>
      <p:sp>
        <p:nvSpPr>
          <p:cNvPr id="3" name="Content Placeholder 2"/>
          <p:cNvSpPr>
            <a:spLocks noGrp="1"/>
          </p:cNvSpPr>
          <p:nvPr>
            <p:ph idx="1"/>
          </p:nvPr>
        </p:nvSpPr>
        <p:spPr>
          <a:xfrm>
            <a:off x="3832051" y="711548"/>
            <a:ext cx="4934051" cy="852951"/>
          </a:xfrm>
        </p:spPr>
        <p:txBody>
          <a:bodyPr>
            <a:normAutofit/>
          </a:bodyPr>
          <a:lstStyle/>
          <a:p>
            <a:pPr marL="0" indent="0" algn="ctr">
              <a:buNone/>
            </a:pPr>
            <a:r>
              <a:rPr lang="en-US" sz="2800" dirty="0"/>
              <a:t>Gray code </a:t>
            </a:r>
            <a:r>
              <a:rPr lang="en-US" sz="1600" dirty="0"/>
              <a:t>(less uncertainty, </a:t>
            </a:r>
            <a:r>
              <a:rPr lang="en-US" sz="1600" dirty="0" err="1"/>
              <a:t>ie</a:t>
            </a:r>
            <a:r>
              <a:rPr lang="en-US" sz="1600" dirty="0"/>
              <a:t> only one bit flips per transitions)</a:t>
            </a:r>
          </a:p>
        </p:txBody>
      </p:sp>
      <p:pic>
        <p:nvPicPr>
          <p:cNvPr id="6" name="Picture 5"/>
          <p:cNvPicPr>
            <a:picLocks noChangeAspect="1"/>
          </p:cNvPicPr>
          <p:nvPr/>
        </p:nvPicPr>
        <p:blipFill>
          <a:blip r:embed="rId3"/>
          <a:stretch>
            <a:fillRect/>
          </a:stretch>
        </p:blipFill>
        <p:spPr>
          <a:xfrm>
            <a:off x="4372668" y="4141097"/>
            <a:ext cx="3476629" cy="4748175"/>
          </a:xfrm>
          <a:prstGeom prst="rect">
            <a:avLst/>
          </a:prstGeom>
        </p:spPr>
      </p:pic>
      <p:sp>
        <p:nvSpPr>
          <p:cNvPr id="8" name="Content Placeholder 2"/>
          <p:cNvSpPr txBox="1">
            <a:spLocks/>
          </p:cNvSpPr>
          <p:nvPr/>
        </p:nvSpPr>
        <p:spPr>
          <a:xfrm>
            <a:off x="4874420" y="3873231"/>
            <a:ext cx="3622245" cy="8529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err="1"/>
              <a:t>vs</a:t>
            </a:r>
            <a:r>
              <a:rPr lang="en-US" sz="2800" dirty="0"/>
              <a:t> Binary code</a:t>
            </a:r>
          </a:p>
        </p:txBody>
      </p:sp>
      <p:sp>
        <p:nvSpPr>
          <p:cNvPr id="2" name="Title 1"/>
          <p:cNvSpPr>
            <a:spLocks noGrp="1"/>
          </p:cNvSpPr>
          <p:nvPr>
            <p:ph type="title"/>
          </p:nvPr>
        </p:nvSpPr>
        <p:spPr>
          <a:xfrm>
            <a:off x="457199" y="13101"/>
            <a:ext cx="8229600" cy="822065"/>
          </a:xfrm>
        </p:spPr>
        <p:txBody>
          <a:bodyPr/>
          <a:lstStyle/>
          <a:p>
            <a:r>
              <a:rPr lang="en-US" dirty="0"/>
              <a:t>Optical Encoders</a:t>
            </a:r>
          </a:p>
        </p:txBody>
      </p:sp>
      <p:pic>
        <p:nvPicPr>
          <p:cNvPr id="4" name="Picture 3"/>
          <p:cNvPicPr>
            <a:picLocks noChangeAspect="1"/>
          </p:cNvPicPr>
          <p:nvPr/>
        </p:nvPicPr>
        <p:blipFill>
          <a:blip r:embed="rId4"/>
          <a:stretch>
            <a:fillRect/>
          </a:stretch>
        </p:blipFill>
        <p:spPr>
          <a:xfrm>
            <a:off x="1" y="981260"/>
            <a:ext cx="3832050" cy="5440362"/>
          </a:xfrm>
          <a:prstGeom prst="rect">
            <a:avLst/>
          </a:prstGeom>
        </p:spPr>
      </p:pic>
      <p:sp>
        <p:nvSpPr>
          <p:cNvPr id="7" name="Slide Number Placeholder 6"/>
          <p:cNvSpPr>
            <a:spLocks noGrp="1"/>
          </p:cNvSpPr>
          <p:nvPr>
            <p:ph type="sldNum" sz="quarter" idx="12"/>
          </p:nvPr>
        </p:nvSpPr>
        <p:spPr/>
        <p:txBody>
          <a:bodyPr/>
          <a:lstStyle/>
          <a:p>
            <a:fld id="{E8C57B96-22BB-7B44-9A75-E04E45B6390F}" type="slidenum">
              <a:rPr lang="en-US" smtClean="0"/>
              <a:t>9</a:t>
            </a:fld>
            <a:endParaRPr lang="en-US"/>
          </a:p>
        </p:txBody>
      </p:sp>
    </p:spTree>
    <p:extLst>
      <p:ext uri="{BB962C8B-B14F-4D97-AF65-F5344CB8AC3E}">
        <p14:creationId xmlns:p14="http://schemas.microsoft.com/office/powerpoint/2010/main" val="18275672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B4F8C6CE1E5540A34EB30830A07F88" ma:contentTypeVersion="14" ma:contentTypeDescription="Create a new document." ma:contentTypeScope="" ma:versionID="3c20a9787ea8d281cbb69270b5b2832b">
  <xsd:schema xmlns:xsd="http://www.w3.org/2001/XMLSchema" xmlns:xs="http://www.w3.org/2001/XMLSchema" xmlns:p="http://schemas.microsoft.com/office/2006/metadata/properties" xmlns:ns3="891e53e6-e84f-4077-bf28-096608801a4e" xmlns:ns4="abcf3dc2-7aee-4a2f-ab20-26a1f53858f7" targetNamespace="http://schemas.microsoft.com/office/2006/metadata/properties" ma:root="true" ma:fieldsID="9f004be9b9d9350c1e6e3b3ce09bdb26" ns3:_="" ns4:_="">
    <xsd:import namespace="891e53e6-e84f-4077-bf28-096608801a4e"/>
    <xsd:import namespace="abcf3dc2-7aee-4a2f-ab20-26a1f53858f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Locatio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1e53e6-e84f-4077-bf28-096608801a4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cf3dc2-7aee-4a2f-ab20-26a1f53858f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54E3F4-9574-40EE-A4ED-AE922811C3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1e53e6-e84f-4077-bf28-096608801a4e"/>
    <ds:schemaRef ds:uri="abcf3dc2-7aee-4a2f-ab20-26a1f5385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BE4CD7A-D94D-4095-ACAC-9938CB4A44D7}">
  <ds:schemaRefs>
    <ds:schemaRef ds:uri="http://schemas.microsoft.com/sharepoint/v3/contenttype/forms"/>
  </ds:schemaRefs>
</ds:datastoreItem>
</file>

<file path=customXml/itemProps3.xml><?xml version="1.0" encoding="utf-8"?>
<ds:datastoreItem xmlns:ds="http://schemas.openxmlformats.org/officeDocument/2006/customXml" ds:itemID="{9F0EBBE5-B388-401E-9BD6-FC8BFF929286}">
  <ds:schemaRefs>
    <ds:schemaRef ds:uri="http://www.w3.org/XML/1998/namespace"/>
    <ds:schemaRef ds:uri="http://schemas.microsoft.com/office/2006/metadata/properties"/>
    <ds:schemaRef ds:uri="http://schemas.microsoft.com/office/2006/documentManagement/types"/>
    <ds:schemaRef ds:uri="http://purl.org/dc/dcmitype/"/>
    <ds:schemaRef ds:uri="abcf3dc2-7aee-4a2f-ab20-26a1f53858f7"/>
    <ds:schemaRef ds:uri="891e53e6-e84f-4077-bf28-096608801a4e"/>
    <ds:schemaRef ds:uri="http://purl.org/dc/elements/1.1/"/>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67</TotalTime>
  <Words>1110</Words>
  <Application>Microsoft Office PowerPoint</Application>
  <PresentationFormat>On-screen Show (4:3)</PresentationFormat>
  <Paragraphs>132</Paragraphs>
  <Slides>24</Slides>
  <Notes>11</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Week 5: Sensors</vt:lpstr>
      <vt:lpstr>Simple electromechanical sensors</vt:lpstr>
      <vt:lpstr>Position and Speed are the most common sensors (other than electrical measurements)</vt:lpstr>
      <vt:lpstr>Sensors have a useable Range</vt:lpstr>
      <vt:lpstr>Ultrasonic Distance Sensors/range finder</vt:lpstr>
      <vt:lpstr>PowerPoint Presentation</vt:lpstr>
      <vt:lpstr>Switch Bounce</vt:lpstr>
      <vt:lpstr>Contact Sensors</vt:lpstr>
      <vt:lpstr>Optical Encoders</vt:lpstr>
      <vt:lpstr>Absolute vs Relative</vt:lpstr>
      <vt:lpstr>Magnetic and Capacitive  Shaft encoders</vt:lpstr>
      <vt:lpstr>Accelerometers vs Gyroscopes</vt:lpstr>
      <vt:lpstr>ADXL345 Digital 3 axis accelerometer-$15</vt:lpstr>
      <vt:lpstr>Piezo-electric Accelerometer Example</vt:lpstr>
      <vt:lpstr>Accelerometers to log data</vt:lpstr>
      <vt:lpstr>PowerPoint Presentation</vt:lpstr>
      <vt:lpstr>PowerPoint Presentation</vt:lpstr>
      <vt:lpstr>PowerPoint Presentation</vt:lpstr>
      <vt:lpstr>Temperature Measurement</vt:lpstr>
      <vt:lpstr>PowerPoint Presentation</vt:lpstr>
      <vt:lpstr>Light Measurement</vt:lpstr>
      <vt:lpstr>Photo interrupter</vt:lpstr>
      <vt:lpstr>Magnetic Field Measurement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4.2: Sensors I</dc:title>
  <dc:creator>David Inglis</dc:creator>
  <cp:lastModifiedBy>Associate Professor David Inglis</cp:lastModifiedBy>
  <cp:revision>13</cp:revision>
  <dcterms:created xsi:type="dcterms:W3CDTF">2017-07-31T03:16:43Z</dcterms:created>
  <dcterms:modified xsi:type="dcterms:W3CDTF">2021-06-21T06:53:21Z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0x0101007DB4F8C6CE1E5540A34EB30830A07F88</vt:lpwstr>
  </property>
</Properties>
</file>